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39" r:id="rId3"/>
    <p:sldId id="340" r:id="rId4"/>
    <p:sldId id="4367" r:id="rId5"/>
    <p:sldId id="4368" r:id="rId6"/>
    <p:sldId id="4369" r:id="rId7"/>
    <p:sldId id="4370" r:id="rId8"/>
    <p:sldId id="4371" r:id="rId9"/>
    <p:sldId id="4548" r:id="rId10"/>
    <p:sldId id="4372" r:id="rId11"/>
    <p:sldId id="4550" r:id="rId12"/>
    <p:sldId id="4374" r:id="rId13"/>
    <p:sldId id="4375" r:id="rId14"/>
    <p:sldId id="4376" r:id="rId15"/>
    <p:sldId id="4377" r:id="rId16"/>
    <p:sldId id="4551" r:id="rId17"/>
    <p:sldId id="4547" r:id="rId18"/>
    <p:sldId id="4549" r:id="rId19"/>
    <p:sldId id="258" r:id="rId20"/>
  </p:sldIdLst>
  <p:sldSz cx="9144000" cy="5143500" type="screen16x9"/>
  <p:notesSz cx="6797675"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4C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3" autoAdjust="0"/>
    <p:restoredTop sz="94660"/>
  </p:normalViewPr>
  <p:slideViewPr>
    <p:cSldViewPr snapToGrid="0" snapToObjects="1">
      <p:cViewPr varScale="1">
        <p:scale>
          <a:sx n="89" d="100"/>
          <a:sy n="89" d="100"/>
        </p:scale>
        <p:origin x="114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8776B-3E8A-41BA-829C-034492033E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503D07F3-4107-417C-8F89-787D4E3C4C50}">
      <dgm:prSet phldrT="[Texto]" custT="1"/>
      <dgm:spPr/>
      <dgm:t>
        <a:bodyPr/>
        <a:lstStyle/>
        <a:p>
          <a:r>
            <a:rPr lang="es-ES" sz="1200" dirty="0">
              <a:latin typeface="Verdana" panose="020B0604030504040204" pitchFamily="34" charset="0"/>
              <a:ea typeface="Verdana" panose="020B0604030504040204" pitchFamily="34" charset="0"/>
            </a:rPr>
            <a:t>Activos a coste amortizado</a:t>
          </a:r>
        </a:p>
      </dgm:t>
    </dgm:pt>
    <dgm:pt modelId="{A9553147-0228-4DC3-8045-31814258009D}" type="parTrans" cxnId="{83A57CD2-CA16-46C6-99E9-555E0F99D126}">
      <dgm:prSet/>
      <dgm:spPr/>
      <dgm:t>
        <a:bodyPr/>
        <a:lstStyle/>
        <a:p>
          <a:endParaRPr lang="es-ES" sz="1200">
            <a:latin typeface="Verdana" panose="020B0604030504040204" pitchFamily="34" charset="0"/>
            <a:ea typeface="Verdana" panose="020B0604030504040204" pitchFamily="34" charset="0"/>
          </a:endParaRPr>
        </a:p>
      </dgm:t>
    </dgm:pt>
    <dgm:pt modelId="{7A6BB89F-29F5-4820-870D-8894D8169632}" type="sibTrans" cxnId="{83A57CD2-CA16-46C6-99E9-555E0F99D126}">
      <dgm:prSet/>
      <dgm:spPr/>
      <dgm:t>
        <a:bodyPr/>
        <a:lstStyle/>
        <a:p>
          <a:endParaRPr lang="es-ES" sz="1200">
            <a:latin typeface="Verdana" panose="020B0604030504040204" pitchFamily="34" charset="0"/>
            <a:ea typeface="Verdana" panose="020B0604030504040204" pitchFamily="34" charset="0"/>
          </a:endParaRPr>
        </a:p>
      </dgm:t>
    </dgm:pt>
    <dgm:pt modelId="{F086E3FD-1895-4C4E-AE32-682A7D9EC2FD}">
      <dgm:prSet phldrT="[Texto]" custT="1"/>
      <dgm:spPr/>
      <dgm:t>
        <a:bodyPr/>
        <a:lstStyle/>
        <a:p>
          <a:r>
            <a:rPr lang="es-ES" sz="1100" b="1" dirty="0">
              <a:latin typeface="Verdana" panose="020B0604030504040204" pitchFamily="34" charset="0"/>
              <a:ea typeface="Verdana" panose="020B0604030504040204" pitchFamily="34" charset="0"/>
            </a:rPr>
            <a:t>Valoración Inicial: </a:t>
          </a:r>
          <a:r>
            <a:rPr lang="es-ES" sz="1050" b="0" dirty="0">
              <a:latin typeface="Verdana" panose="020B0604030504040204" pitchFamily="34" charset="0"/>
              <a:ea typeface="Verdana" panose="020B0604030504040204" pitchFamily="34" charset="0"/>
            </a:rPr>
            <a:t>Valor Razonable (precio de la transición + costes)</a:t>
          </a:r>
          <a:endParaRPr lang="es-ES" sz="1100" b="0" dirty="0">
            <a:latin typeface="Verdana" panose="020B0604030504040204" pitchFamily="34" charset="0"/>
            <a:ea typeface="Verdana" panose="020B0604030504040204" pitchFamily="34" charset="0"/>
          </a:endParaRPr>
        </a:p>
      </dgm:t>
    </dgm:pt>
    <dgm:pt modelId="{329D7981-13F4-4C43-B121-3762417613F5}" type="parTrans" cxnId="{E097B839-7105-4FFC-B40D-787F9ABBBB41}">
      <dgm:prSet/>
      <dgm:spPr/>
      <dgm:t>
        <a:bodyPr/>
        <a:lstStyle/>
        <a:p>
          <a:endParaRPr lang="es-ES" sz="1200">
            <a:latin typeface="Verdana" panose="020B0604030504040204" pitchFamily="34" charset="0"/>
            <a:ea typeface="Verdana" panose="020B0604030504040204" pitchFamily="34" charset="0"/>
          </a:endParaRPr>
        </a:p>
      </dgm:t>
    </dgm:pt>
    <dgm:pt modelId="{5610E33E-1993-4AC4-B12E-7D44CE3FAB2E}" type="sibTrans" cxnId="{E097B839-7105-4FFC-B40D-787F9ABBBB41}">
      <dgm:prSet/>
      <dgm:spPr/>
      <dgm:t>
        <a:bodyPr/>
        <a:lstStyle/>
        <a:p>
          <a:endParaRPr lang="es-ES" sz="1200">
            <a:latin typeface="Verdana" panose="020B0604030504040204" pitchFamily="34" charset="0"/>
            <a:ea typeface="Verdana" panose="020B0604030504040204" pitchFamily="34" charset="0"/>
          </a:endParaRPr>
        </a:p>
      </dgm:t>
    </dgm:pt>
    <dgm:pt modelId="{15916A97-454F-4930-B087-3E4A8B1BEB59}">
      <dgm:prSet phldrT="[Texto]" custT="1"/>
      <dgm:spPr/>
      <dgm:t>
        <a:bodyPr/>
        <a:lstStyle/>
        <a:p>
          <a:r>
            <a:rPr lang="es-ES" sz="1100" b="1" dirty="0">
              <a:latin typeface="Verdana" panose="020B0604030504040204" pitchFamily="34" charset="0"/>
              <a:ea typeface="Verdana" panose="020B0604030504040204" pitchFamily="34" charset="0"/>
            </a:rPr>
            <a:t>Valoración Posterior: </a:t>
          </a:r>
          <a:r>
            <a:rPr lang="es-ES" sz="1100" b="0" dirty="0">
              <a:latin typeface="Verdana" panose="020B0604030504040204" pitchFamily="34" charset="0"/>
              <a:ea typeface="Verdana" panose="020B0604030504040204" pitchFamily="34" charset="0"/>
            </a:rPr>
            <a:t>Coste amortizado</a:t>
          </a:r>
        </a:p>
      </dgm:t>
    </dgm:pt>
    <dgm:pt modelId="{F52E5496-394D-45E6-81D3-F1DD9B42F157}" type="parTrans" cxnId="{DF65BD90-425B-4B2D-B922-58C2C6B9BD3D}">
      <dgm:prSet/>
      <dgm:spPr/>
      <dgm:t>
        <a:bodyPr/>
        <a:lstStyle/>
        <a:p>
          <a:endParaRPr lang="es-ES" sz="1200">
            <a:latin typeface="Verdana" panose="020B0604030504040204" pitchFamily="34" charset="0"/>
            <a:ea typeface="Verdana" panose="020B0604030504040204" pitchFamily="34" charset="0"/>
          </a:endParaRPr>
        </a:p>
      </dgm:t>
    </dgm:pt>
    <dgm:pt modelId="{50594722-B176-44A7-ACAE-1100B5855737}" type="sibTrans" cxnId="{DF65BD90-425B-4B2D-B922-58C2C6B9BD3D}">
      <dgm:prSet/>
      <dgm:spPr/>
      <dgm:t>
        <a:bodyPr/>
        <a:lstStyle/>
        <a:p>
          <a:endParaRPr lang="es-ES" sz="1200">
            <a:latin typeface="Verdana" panose="020B0604030504040204" pitchFamily="34" charset="0"/>
            <a:ea typeface="Verdana" panose="020B0604030504040204" pitchFamily="34" charset="0"/>
          </a:endParaRPr>
        </a:p>
      </dgm:t>
    </dgm:pt>
    <dgm:pt modelId="{53E72E32-9301-45FE-A26D-4134A4A2FCD9}">
      <dgm:prSet phldrT="[Texto]" custT="1"/>
      <dgm:spPr/>
      <dgm:t>
        <a:bodyPr/>
        <a:lstStyle/>
        <a:p>
          <a:r>
            <a:rPr lang="es-ES" sz="1200" dirty="0">
              <a:latin typeface="Verdana" panose="020B0604030504040204" pitchFamily="34" charset="0"/>
              <a:ea typeface="Verdana" panose="020B0604030504040204" pitchFamily="34" charset="0"/>
            </a:rPr>
            <a:t>Valor</a:t>
          </a:r>
          <a:r>
            <a:rPr lang="es-ES" sz="1200" baseline="0" dirty="0">
              <a:latin typeface="Verdana" panose="020B0604030504040204" pitchFamily="34" charset="0"/>
              <a:ea typeface="Verdana" panose="020B0604030504040204" pitchFamily="34" charset="0"/>
            </a:rPr>
            <a:t> Razonable con cambios en la cuenta </a:t>
          </a:r>
          <a:r>
            <a:rPr lang="es-ES" sz="1200" baseline="0">
              <a:latin typeface="Verdana" panose="020B0604030504040204" pitchFamily="34" charset="0"/>
              <a:ea typeface="Verdana" panose="020B0604030504040204" pitchFamily="34" charset="0"/>
            </a:rPr>
            <a:t>de PYG</a:t>
          </a:r>
          <a:endParaRPr lang="es-ES" sz="1200" dirty="0">
            <a:latin typeface="Verdana" panose="020B0604030504040204" pitchFamily="34" charset="0"/>
            <a:ea typeface="Verdana" panose="020B0604030504040204" pitchFamily="34" charset="0"/>
          </a:endParaRPr>
        </a:p>
      </dgm:t>
    </dgm:pt>
    <dgm:pt modelId="{F19884AE-CD5D-4864-A92D-6204D97CCDF6}" type="parTrans" cxnId="{9FC67846-F15D-4930-880D-5C49A5F6C8B8}">
      <dgm:prSet/>
      <dgm:spPr/>
      <dgm:t>
        <a:bodyPr/>
        <a:lstStyle/>
        <a:p>
          <a:endParaRPr lang="es-ES" sz="1200">
            <a:latin typeface="Verdana" panose="020B0604030504040204" pitchFamily="34" charset="0"/>
            <a:ea typeface="Verdana" panose="020B0604030504040204" pitchFamily="34" charset="0"/>
          </a:endParaRPr>
        </a:p>
      </dgm:t>
    </dgm:pt>
    <dgm:pt modelId="{C9918440-2FFC-4793-A9BF-DC145F62EF2F}" type="sibTrans" cxnId="{9FC67846-F15D-4930-880D-5C49A5F6C8B8}">
      <dgm:prSet/>
      <dgm:spPr/>
      <dgm:t>
        <a:bodyPr/>
        <a:lstStyle/>
        <a:p>
          <a:endParaRPr lang="es-ES" sz="1200">
            <a:latin typeface="Verdana" panose="020B0604030504040204" pitchFamily="34" charset="0"/>
            <a:ea typeface="Verdana" panose="020B0604030504040204" pitchFamily="34" charset="0"/>
          </a:endParaRPr>
        </a:p>
      </dgm:t>
    </dgm:pt>
    <dgm:pt modelId="{352EDEDB-92E3-4D56-8C7A-8C43AFCDB983}">
      <dgm:prSet phldrT="[Texto]" custT="1"/>
      <dgm:spPr/>
      <dgm: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Inicial: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 Razonable (los costes se imputan directamente a PYG</a:t>
          </a:r>
        </a:p>
      </dgm:t>
    </dgm:pt>
    <dgm:pt modelId="{A06AF4C1-1F42-4511-9927-F0ABA8A305C8}" type="parTrans" cxnId="{B3540A1E-E836-40FF-8BF0-46306D1E461B}">
      <dgm:prSet/>
      <dgm:spPr/>
      <dgm:t>
        <a:bodyPr/>
        <a:lstStyle/>
        <a:p>
          <a:endParaRPr lang="es-ES" sz="1200">
            <a:latin typeface="Verdana" panose="020B0604030504040204" pitchFamily="34" charset="0"/>
            <a:ea typeface="Verdana" panose="020B0604030504040204" pitchFamily="34" charset="0"/>
          </a:endParaRPr>
        </a:p>
      </dgm:t>
    </dgm:pt>
    <dgm:pt modelId="{7E97DFD3-4611-4673-93A6-1078E9CF20E9}" type="sibTrans" cxnId="{B3540A1E-E836-40FF-8BF0-46306D1E461B}">
      <dgm:prSet/>
      <dgm:spPr/>
      <dgm:t>
        <a:bodyPr/>
        <a:lstStyle/>
        <a:p>
          <a:endParaRPr lang="es-ES" sz="1200">
            <a:latin typeface="Verdana" panose="020B0604030504040204" pitchFamily="34" charset="0"/>
            <a:ea typeface="Verdana" panose="020B0604030504040204" pitchFamily="34" charset="0"/>
          </a:endParaRPr>
        </a:p>
      </dgm:t>
    </dgm:pt>
    <dgm:pt modelId="{43702F44-1731-4ACC-9F72-08FFC09634C3}">
      <dgm:prSet phldrT="[Texto]" custT="1"/>
      <dgm:spPr/>
      <dgm:t>
        <a:bodyPr/>
        <a:lstStyle/>
        <a:p>
          <a:pPr marL="0" lvl="0" indent="0" algn="ctr" defTabSz="711200">
            <a:lnSpc>
              <a:spcPct val="90000"/>
            </a:lnSpc>
            <a:spcBef>
              <a:spcPct val="0"/>
            </a:spcBef>
            <a:spcAft>
              <a:spcPct val="35000"/>
            </a:spcAft>
            <a:buNone/>
          </a:pPr>
          <a:r>
            <a:rPr lang="es-ES" sz="1200" kern="1200" dirty="0">
              <a:solidFill>
                <a:prstClr val="white"/>
              </a:solidFill>
              <a:latin typeface="Verdana" panose="020B0604030504040204" pitchFamily="34" charset="0"/>
              <a:ea typeface="Verdana" panose="020B0604030504040204" pitchFamily="34" charset="0"/>
              <a:cs typeface="+mn-cs"/>
            </a:rPr>
            <a:t>Activos</a:t>
          </a:r>
          <a:r>
            <a:rPr lang="es-ES" sz="1200" kern="1200" baseline="0" dirty="0">
              <a:solidFill>
                <a:prstClr val="white"/>
              </a:solidFill>
              <a:latin typeface="Verdana" panose="020B0604030504040204" pitchFamily="34" charset="0"/>
              <a:ea typeface="Verdana" panose="020B0604030504040204" pitchFamily="34" charset="0"/>
              <a:cs typeface="+mn-cs"/>
            </a:rPr>
            <a:t> financieros a coste</a:t>
          </a:r>
          <a:endParaRPr lang="es-ES" sz="1200" kern="1200" dirty="0">
            <a:solidFill>
              <a:prstClr val="white"/>
            </a:solidFill>
            <a:latin typeface="Verdana" panose="020B0604030504040204" pitchFamily="34" charset="0"/>
            <a:ea typeface="Verdana" panose="020B0604030504040204" pitchFamily="34" charset="0"/>
            <a:cs typeface="+mn-cs"/>
          </a:endParaRPr>
        </a:p>
      </dgm:t>
    </dgm:pt>
    <dgm:pt modelId="{6EB93849-7017-450E-9ADA-E0BCCAAF707B}" type="parTrans" cxnId="{B14EC02A-7E43-4046-947B-7EE63E220898}">
      <dgm:prSet/>
      <dgm:spPr/>
      <dgm:t>
        <a:bodyPr/>
        <a:lstStyle/>
        <a:p>
          <a:endParaRPr lang="es-ES" sz="1400">
            <a:latin typeface="Verdana" panose="020B0604030504040204" pitchFamily="34" charset="0"/>
            <a:ea typeface="Verdana" panose="020B0604030504040204" pitchFamily="34" charset="0"/>
          </a:endParaRPr>
        </a:p>
      </dgm:t>
    </dgm:pt>
    <dgm:pt modelId="{2805B183-94C5-4DA1-A2D5-C913DDB57245}" type="sibTrans" cxnId="{B14EC02A-7E43-4046-947B-7EE63E220898}">
      <dgm:prSet/>
      <dgm:spPr/>
      <dgm:t>
        <a:bodyPr/>
        <a:lstStyle/>
        <a:p>
          <a:endParaRPr lang="es-ES" sz="1400">
            <a:latin typeface="Verdana" panose="020B0604030504040204" pitchFamily="34" charset="0"/>
            <a:ea typeface="Verdana" panose="020B0604030504040204" pitchFamily="34" charset="0"/>
          </a:endParaRPr>
        </a:p>
      </dgm:t>
    </dgm:pt>
    <dgm:pt modelId="{EAB3AAB1-BEC6-4F7D-8341-13AEFB92D040}">
      <dgm:prSet phldrT="[Texto]" custT="1"/>
      <dgm:spPr/>
      <dgm: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Inicial: </a:t>
          </a:r>
          <a:r>
            <a:rPr lang="es-ES" sz="1100" b="0" kern="1200" dirty="0">
              <a:latin typeface="Verdana" panose="020B0604030504040204" pitchFamily="34" charset="0"/>
              <a:ea typeface="Verdana" panose="020B0604030504040204" pitchFamily="34" charset="0"/>
            </a:rPr>
            <a:t>Valor Razonable (precio de la transición + costes)</a:t>
          </a:r>
          <a:endPar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5D33D0DC-7B11-480F-B693-387046D479BB}" type="parTrans" cxnId="{122227E4-4F4C-4A23-BDBD-32BD133B9E93}">
      <dgm:prSet/>
      <dgm:spPr/>
      <dgm:t>
        <a:bodyPr/>
        <a:lstStyle/>
        <a:p>
          <a:endParaRPr lang="es-ES" sz="1400">
            <a:latin typeface="Verdana" panose="020B0604030504040204" pitchFamily="34" charset="0"/>
            <a:ea typeface="Verdana" panose="020B0604030504040204" pitchFamily="34" charset="0"/>
          </a:endParaRPr>
        </a:p>
      </dgm:t>
    </dgm:pt>
    <dgm:pt modelId="{65F0A73A-29D4-4683-8901-F71AA5052EE5}" type="sibTrans" cxnId="{122227E4-4F4C-4A23-BDBD-32BD133B9E93}">
      <dgm:prSet/>
      <dgm:spPr/>
      <dgm:t>
        <a:bodyPr/>
        <a:lstStyle/>
        <a:p>
          <a:endParaRPr lang="es-ES" sz="1400">
            <a:latin typeface="Verdana" panose="020B0604030504040204" pitchFamily="34" charset="0"/>
            <a:ea typeface="Verdana" panose="020B0604030504040204" pitchFamily="34" charset="0"/>
          </a:endParaRPr>
        </a:p>
      </dgm:t>
    </dgm:pt>
    <dgm:pt modelId="{43A3E926-0F9E-45F7-A84C-FA359069B3D7}">
      <dgm:prSet phldrT="[Texto]" custT="1"/>
      <dgm:spPr/>
      <dgm:t>
        <a:bodyPr/>
        <a:lstStyle/>
        <a:p>
          <a:pPr marL="0" lvl="0" indent="0" algn="ctr" defTabSz="711200">
            <a:lnSpc>
              <a:spcPct val="90000"/>
            </a:lnSpc>
            <a:spcBef>
              <a:spcPct val="0"/>
            </a:spcBef>
            <a:spcAft>
              <a:spcPct val="35000"/>
            </a:spcAft>
            <a:buNone/>
          </a:pPr>
          <a:r>
            <a:rPr lang="es-ES" sz="1200" kern="1200" dirty="0">
              <a:solidFill>
                <a:prstClr val="white"/>
              </a:solidFill>
              <a:latin typeface="Verdana" panose="020B0604030504040204" pitchFamily="34" charset="0"/>
              <a:ea typeface="Verdana" panose="020B0604030504040204" pitchFamily="34" charset="0"/>
              <a:cs typeface="+mn-cs"/>
            </a:rPr>
            <a:t>Activos</a:t>
          </a:r>
          <a:r>
            <a:rPr lang="es-ES" sz="1200" kern="1200" baseline="0" dirty="0">
              <a:solidFill>
                <a:prstClr val="white"/>
              </a:solidFill>
              <a:latin typeface="Verdana" panose="020B0604030504040204" pitchFamily="34" charset="0"/>
              <a:ea typeface="Verdana" panose="020B0604030504040204" pitchFamily="34" charset="0"/>
              <a:cs typeface="+mn-cs"/>
            </a:rPr>
            <a:t> Financieros a valor razonable con cambios en PN</a:t>
          </a:r>
          <a:endParaRPr lang="es-ES" sz="1200" kern="1200" dirty="0">
            <a:solidFill>
              <a:prstClr val="white"/>
            </a:solidFill>
            <a:latin typeface="Verdana" panose="020B0604030504040204" pitchFamily="34" charset="0"/>
            <a:ea typeface="Verdana" panose="020B0604030504040204" pitchFamily="34" charset="0"/>
            <a:cs typeface="+mn-cs"/>
          </a:endParaRPr>
        </a:p>
      </dgm:t>
    </dgm:pt>
    <dgm:pt modelId="{FE129CEC-26D1-4B3E-A7B8-27AE3A0F83B1}" type="parTrans" cxnId="{3D8A9A94-92C2-4AB6-85EC-7A31B9114C3F}">
      <dgm:prSet/>
      <dgm:spPr/>
      <dgm:t>
        <a:bodyPr/>
        <a:lstStyle/>
        <a:p>
          <a:endParaRPr lang="es-ES" sz="1400">
            <a:latin typeface="Verdana" panose="020B0604030504040204" pitchFamily="34" charset="0"/>
            <a:ea typeface="Verdana" panose="020B0604030504040204" pitchFamily="34" charset="0"/>
          </a:endParaRPr>
        </a:p>
      </dgm:t>
    </dgm:pt>
    <dgm:pt modelId="{7FDBA6D9-EEAF-453E-AE04-DEA0134F1BEE}" type="sibTrans" cxnId="{3D8A9A94-92C2-4AB6-85EC-7A31B9114C3F}">
      <dgm:prSet/>
      <dgm:spPr/>
      <dgm:t>
        <a:bodyPr/>
        <a:lstStyle/>
        <a:p>
          <a:endParaRPr lang="es-ES" sz="1400">
            <a:latin typeface="Verdana" panose="020B0604030504040204" pitchFamily="34" charset="0"/>
            <a:ea typeface="Verdana" panose="020B0604030504040204" pitchFamily="34" charset="0"/>
          </a:endParaRPr>
        </a:p>
      </dgm:t>
    </dgm:pt>
    <dgm:pt modelId="{88A01787-6EB0-43B4-80E0-38B239B0DFEE}">
      <dgm:prSet phldrT="[Texto]" custT="1"/>
      <dgm:spPr/>
      <dgm: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Inicial: </a:t>
          </a:r>
          <a:r>
            <a:rPr lang="es-ES" sz="1100" b="0" kern="1200" dirty="0">
              <a:latin typeface="Verdana" panose="020B0604030504040204" pitchFamily="34" charset="0"/>
              <a:ea typeface="Verdana" panose="020B0604030504040204" pitchFamily="34" charset="0"/>
            </a:rPr>
            <a:t>Valor Razonable (precio de la transición + costes)</a:t>
          </a: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p>
      </dgm:t>
    </dgm:pt>
    <dgm:pt modelId="{ED8610CD-8851-4361-9ED7-96402DB4D6AE}" type="parTrans" cxnId="{8EE8AC33-6731-41BA-93EB-BACB6663357D}">
      <dgm:prSet/>
      <dgm:spPr/>
      <dgm:t>
        <a:bodyPr/>
        <a:lstStyle/>
        <a:p>
          <a:endParaRPr lang="es-ES" sz="1400">
            <a:latin typeface="Verdana" panose="020B0604030504040204" pitchFamily="34" charset="0"/>
            <a:ea typeface="Verdana" panose="020B0604030504040204" pitchFamily="34" charset="0"/>
          </a:endParaRPr>
        </a:p>
      </dgm:t>
    </dgm:pt>
    <dgm:pt modelId="{3C478425-2B09-4EB2-8264-B66456EACFD8}" type="sibTrans" cxnId="{8EE8AC33-6731-41BA-93EB-BACB6663357D}">
      <dgm:prSet/>
      <dgm:spPr/>
      <dgm:t>
        <a:bodyPr/>
        <a:lstStyle/>
        <a:p>
          <a:endParaRPr lang="es-ES" sz="1400">
            <a:latin typeface="Verdana" panose="020B0604030504040204" pitchFamily="34" charset="0"/>
            <a:ea typeface="Verdana" panose="020B0604030504040204" pitchFamily="34" charset="0"/>
          </a:endParaRPr>
        </a:p>
      </dgm:t>
    </dgm:pt>
    <dgm:pt modelId="{E8B359FE-BE62-45F0-9A54-1EFF2546EB2C}">
      <dgm:prSet phldrT="[Texto]" custT="1"/>
      <dgm:spPr/>
      <dgm:t>
        <a:bodyPr/>
        <a:lstStyle/>
        <a:p>
          <a:r>
            <a:rPr lang="es-ES" sz="1100" b="1" dirty="0">
              <a:latin typeface="Verdana" panose="020B0604030504040204" pitchFamily="34" charset="0"/>
              <a:ea typeface="Verdana" panose="020B0604030504040204" pitchFamily="34" charset="0"/>
            </a:rPr>
            <a:t>Deterioro: </a:t>
          </a:r>
          <a:r>
            <a:rPr lang="es-ES" sz="1100" b="0" dirty="0">
              <a:latin typeface="Verdana" panose="020B0604030504040204" pitchFamily="34" charset="0"/>
              <a:ea typeface="Verdana" panose="020B0604030504040204" pitchFamily="34" charset="0"/>
            </a:rPr>
            <a:t>Resultado</a:t>
          </a:r>
        </a:p>
      </dgm:t>
    </dgm:pt>
    <dgm:pt modelId="{0D425677-F614-4357-8605-DC967CA507E8}" type="parTrans" cxnId="{319BA53C-03C5-4D15-B34D-140E7354634B}">
      <dgm:prSet/>
      <dgm:spPr/>
      <dgm:t>
        <a:bodyPr/>
        <a:lstStyle/>
        <a:p>
          <a:endParaRPr lang="es-ES" sz="1400">
            <a:latin typeface="Verdana" panose="020B0604030504040204" pitchFamily="34" charset="0"/>
            <a:ea typeface="Verdana" panose="020B0604030504040204" pitchFamily="34" charset="0"/>
          </a:endParaRPr>
        </a:p>
      </dgm:t>
    </dgm:pt>
    <dgm:pt modelId="{E8FACF07-066D-423F-B566-1339DCA98997}" type="sibTrans" cxnId="{319BA53C-03C5-4D15-B34D-140E7354634B}">
      <dgm:prSet/>
      <dgm:spPr/>
      <dgm:t>
        <a:bodyPr/>
        <a:lstStyle/>
        <a:p>
          <a:endParaRPr lang="es-ES" sz="1400">
            <a:latin typeface="Verdana" panose="020B0604030504040204" pitchFamily="34" charset="0"/>
            <a:ea typeface="Verdana" panose="020B0604030504040204" pitchFamily="34" charset="0"/>
          </a:endParaRPr>
        </a:p>
      </dgm:t>
    </dgm:pt>
    <dgm:pt modelId="{3680D6C3-F717-477E-B4E2-484A68DEB439}">
      <dgm:prSet phldrT="[Texto]" custT="1"/>
      <dgm:spPr/>
      <dgm: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Posterior: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 Razonable</a:t>
          </a:r>
          <a:endPar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77B930C-DA58-4306-992E-14DEAC3AA4FC}" type="parTrans" cxnId="{7C31DA67-E748-4A38-AD34-155757AD4D14}">
      <dgm:prSet/>
      <dgm:spPr/>
      <dgm:t>
        <a:bodyPr/>
        <a:lstStyle/>
        <a:p>
          <a:endParaRPr lang="es-ES" sz="1600"/>
        </a:p>
      </dgm:t>
    </dgm:pt>
    <dgm:pt modelId="{0DE658D3-5877-41EF-813D-DF98AD23A399}" type="sibTrans" cxnId="{7C31DA67-E748-4A38-AD34-155757AD4D14}">
      <dgm:prSet/>
      <dgm:spPr/>
      <dgm:t>
        <a:bodyPr/>
        <a:lstStyle/>
        <a:p>
          <a:endParaRPr lang="es-ES" sz="1600"/>
        </a:p>
      </dgm:t>
    </dgm:pt>
    <dgm:pt modelId="{304DA04D-225D-4F80-BCD0-074DEF3E93F4}">
      <dgm:prSet phldrT="[Texto]" custT="1"/>
      <dgm:spPr/>
      <dgm: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Deterioro: NO SE DETERIORAN</a:t>
          </a:r>
        </a:p>
      </dgm:t>
    </dgm:pt>
    <dgm:pt modelId="{F0002595-42B7-4F04-A304-F3A2084C34DD}" type="parTrans" cxnId="{7EBE91A3-E113-423C-847B-BF9A1CD50021}">
      <dgm:prSet/>
      <dgm:spPr/>
      <dgm:t>
        <a:bodyPr/>
        <a:lstStyle/>
        <a:p>
          <a:endParaRPr lang="es-ES" sz="1600"/>
        </a:p>
      </dgm:t>
    </dgm:pt>
    <dgm:pt modelId="{FCD7BA36-80FF-46C9-AF5F-83BE5ED63B1F}" type="sibTrans" cxnId="{7EBE91A3-E113-423C-847B-BF9A1CD50021}">
      <dgm:prSet/>
      <dgm:spPr/>
      <dgm:t>
        <a:bodyPr/>
        <a:lstStyle/>
        <a:p>
          <a:endParaRPr lang="es-ES" sz="1600"/>
        </a:p>
      </dgm:t>
    </dgm:pt>
    <dgm:pt modelId="{699BA8D2-63B9-49A0-854B-8C1834822F1C}">
      <dgm:prSet phldrT="[Texto]" custT="1"/>
      <dgm:spPr/>
      <dgm: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Posterior: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Coste</a:t>
          </a:r>
          <a:endPar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4B0F4C89-29E0-4723-8128-528975493C49}" type="parTrans" cxnId="{6E4D1460-E672-47D6-A428-35A7F20885A8}">
      <dgm:prSet/>
      <dgm:spPr/>
      <dgm:t>
        <a:bodyPr/>
        <a:lstStyle/>
        <a:p>
          <a:endParaRPr lang="es-ES" sz="1600"/>
        </a:p>
      </dgm:t>
    </dgm:pt>
    <dgm:pt modelId="{5B36A967-6BDE-4A2A-BE75-C8593BC42329}" type="sibTrans" cxnId="{6E4D1460-E672-47D6-A428-35A7F20885A8}">
      <dgm:prSet/>
      <dgm:spPr/>
      <dgm:t>
        <a:bodyPr/>
        <a:lstStyle/>
        <a:p>
          <a:endParaRPr lang="es-ES" sz="1600"/>
        </a:p>
      </dgm:t>
    </dgm:pt>
    <dgm:pt modelId="{71567C5B-C4A5-4694-ADD0-2F022B930491}">
      <dgm:prSet phldrT="[Texto]" custT="1"/>
      <dgm:spPr/>
      <dgm: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Deterioro.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Resultado</a:t>
          </a:r>
        </a:p>
      </dgm:t>
    </dgm:pt>
    <dgm:pt modelId="{A98AABA9-0F3F-4738-91F0-54497A0B4671}" type="parTrans" cxnId="{739B2715-7EBA-45C6-86F1-E1F7BB36277F}">
      <dgm:prSet/>
      <dgm:spPr/>
      <dgm:t>
        <a:bodyPr/>
        <a:lstStyle/>
        <a:p>
          <a:endParaRPr lang="es-ES" sz="1600"/>
        </a:p>
      </dgm:t>
    </dgm:pt>
    <dgm:pt modelId="{288C97B6-36CF-48A9-93EE-6B21342AB651}" type="sibTrans" cxnId="{739B2715-7EBA-45C6-86F1-E1F7BB36277F}">
      <dgm:prSet/>
      <dgm:spPr/>
      <dgm:t>
        <a:bodyPr/>
        <a:lstStyle/>
        <a:p>
          <a:endParaRPr lang="es-ES" sz="1600"/>
        </a:p>
      </dgm:t>
    </dgm:pt>
    <dgm:pt modelId="{90B30057-C401-48B0-A806-27133D31EA5B}">
      <dgm:prSet phldrT="[Texto]" custT="1"/>
      <dgm:spPr/>
      <dgm: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Posterior: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 Razonable contra PN</a:t>
          </a:r>
        </a:p>
      </dgm:t>
    </dgm:pt>
    <dgm:pt modelId="{A6E61D16-94BD-4D51-B57A-17E3154D7F86}" type="parTrans" cxnId="{26DD587F-C6E3-4556-81D0-88C258F59FC4}">
      <dgm:prSet/>
      <dgm:spPr/>
      <dgm:t>
        <a:bodyPr/>
        <a:lstStyle/>
        <a:p>
          <a:endParaRPr lang="es-ES" sz="1600"/>
        </a:p>
      </dgm:t>
    </dgm:pt>
    <dgm:pt modelId="{9575F84A-5331-44F4-A6AC-29B1990605C0}" type="sibTrans" cxnId="{26DD587F-C6E3-4556-81D0-88C258F59FC4}">
      <dgm:prSet/>
      <dgm:spPr/>
      <dgm:t>
        <a:bodyPr/>
        <a:lstStyle/>
        <a:p>
          <a:endParaRPr lang="es-ES" sz="1600"/>
        </a:p>
      </dgm:t>
    </dgm:pt>
    <dgm:pt modelId="{D691D75D-6077-4951-90E2-C6313B1F16F0}">
      <dgm:prSet phldrT="[Texto]" custT="1"/>
      <dgm:spPr/>
      <dgm: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Deterioro: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Regla del </a:t>
          </a: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40% (Consulta 4 del BOICAC 77)</a:t>
          </a:r>
        </a:p>
      </dgm:t>
    </dgm:pt>
    <dgm:pt modelId="{A634B76E-9291-4A66-A2C8-882AD4DBA90E}" type="parTrans" cxnId="{FD8D7482-999F-47CB-929A-CBE721362894}">
      <dgm:prSet/>
      <dgm:spPr/>
      <dgm:t>
        <a:bodyPr/>
        <a:lstStyle/>
        <a:p>
          <a:endParaRPr lang="es-ES" sz="1600"/>
        </a:p>
      </dgm:t>
    </dgm:pt>
    <dgm:pt modelId="{D3B91DDD-2C9F-4BE2-BC91-7F4EB902B2B5}" type="sibTrans" cxnId="{FD8D7482-999F-47CB-929A-CBE721362894}">
      <dgm:prSet/>
      <dgm:spPr/>
      <dgm:t>
        <a:bodyPr/>
        <a:lstStyle/>
        <a:p>
          <a:endParaRPr lang="es-ES" sz="1600"/>
        </a:p>
      </dgm:t>
    </dgm:pt>
    <dgm:pt modelId="{A44C8D02-C14F-40DE-BC39-49FCC13902FF}" type="pres">
      <dgm:prSet presAssocID="{0AF8776B-3E8A-41BA-829C-034492033EC5}" presName="Name0" presStyleCnt="0">
        <dgm:presLayoutVars>
          <dgm:dir/>
          <dgm:animLvl val="lvl"/>
          <dgm:resizeHandles val="exact"/>
        </dgm:presLayoutVars>
      </dgm:prSet>
      <dgm:spPr/>
    </dgm:pt>
    <dgm:pt modelId="{F69674D3-75A5-418D-B0B4-989E4487CAA4}" type="pres">
      <dgm:prSet presAssocID="{503D07F3-4107-417C-8F89-787D4E3C4C50}" presName="linNode" presStyleCnt="0"/>
      <dgm:spPr/>
    </dgm:pt>
    <dgm:pt modelId="{ED594B22-9508-46AF-A713-AB8EBDFF5A71}" type="pres">
      <dgm:prSet presAssocID="{503D07F3-4107-417C-8F89-787D4E3C4C50}" presName="parentText" presStyleLbl="node1" presStyleIdx="0" presStyleCnt="4" custLinFactNeighborX="-16577" custLinFactNeighborY="-19481">
        <dgm:presLayoutVars>
          <dgm:chMax val="1"/>
          <dgm:bulletEnabled val="1"/>
        </dgm:presLayoutVars>
      </dgm:prSet>
      <dgm:spPr/>
    </dgm:pt>
    <dgm:pt modelId="{ED4CF964-EAD7-4B40-9469-875DFC893793}" type="pres">
      <dgm:prSet presAssocID="{503D07F3-4107-417C-8F89-787D4E3C4C50}" presName="descendantText" presStyleLbl="alignAccFollowNode1" presStyleIdx="0" presStyleCnt="4">
        <dgm:presLayoutVars>
          <dgm:bulletEnabled val="1"/>
        </dgm:presLayoutVars>
      </dgm:prSet>
      <dgm:spPr/>
    </dgm:pt>
    <dgm:pt modelId="{C7278BE6-8409-49F8-9CF1-7FA02B7EADF6}" type="pres">
      <dgm:prSet presAssocID="{7A6BB89F-29F5-4820-870D-8894D8169632}" presName="sp" presStyleCnt="0"/>
      <dgm:spPr/>
    </dgm:pt>
    <dgm:pt modelId="{7BA72BE7-E9F1-4135-991E-9ACAF6BA0B16}" type="pres">
      <dgm:prSet presAssocID="{53E72E32-9301-45FE-A26D-4134A4A2FCD9}" presName="linNode" presStyleCnt="0"/>
      <dgm:spPr/>
    </dgm:pt>
    <dgm:pt modelId="{1F4A0DFA-3F54-428E-8FA0-7660DD1D432A}" type="pres">
      <dgm:prSet presAssocID="{53E72E32-9301-45FE-A26D-4134A4A2FCD9}" presName="parentText" presStyleLbl="node1" presStyleIdx="1" presStyleCnt="4">
        <dgm:presLayoutVars>
          <dgm:chMax val="1"/>
          <dgm:bulletEnabled val="1"/>
        </dgm:presLayoutVars>
      </dgm:prSet>
      <dgm:spPr/>
    </dgm:pt>
    <dgm:pt modelId="{F594CD08-EFB7-4151-9BC1-C2B61F08B9C6}" type="pres">
      <dgm:prSet presAssocID="{53E72E32-9301-45FE-A26D-4134A4A2FCD9}" presName="descendantText" presStyleLbl="alignAccFollowNode1" presStyleIdx="1" presStyleCnt="4">
        <dgm:presLayoutVars>
          <dgm:bulletEnabled val="1"/>
        </dgm:presLayoutVars>
      </dgm:prSet>
      <dgm:spPr/>
    </dgm:pt>
    <dgm:pt modelId="{3E8CE4C4-458C-40F2-B1A3-C91F5249349B}" type="pres">
      <dgm:prSet presAssocID="{C9918440-2FFC-4793-A9BF-DC145F62EF2F}" presName="sp" presStyleCnt="0"/>
      <dgm:spPr/>
    </dgm:pt>
    <dgm:pt modelId="{821E8950-7A34-48BF-AFBD-EA168174E921}" type="pres">
      <dgm:prSet presAssocID="{43702F44-1731-4ACC-9F72-08FFC09634C3}" presName="linNode" presStyleCnt="0"/>
      <dgm:spPr/>
    </dgm:pt>
    <dgm:pt modelId="{BFD9AD49-6D77-4A95-8B85-E4902EFEE34A}" type="pres">
      <dgm:prSet presAssocID="{43702F44-1731-4ACC-9F72-08FFC09634C3}" presName="parentText" presStyleLbl="node1" presStyleIdx="2" presStyleCnt="4">
        <dgm:presLayoutVars>
          <dgm:chMax val="1"/>
          <dgm:bulletEnabled val="1"/>
        </dgm:presLayoutVars>
      </dgm:prSet>
      <dgm:spPr/>
    </dgm:pt>
    <dgm:pt modelId="{3D7CC902-40F4-47E4-8A14-369E3A1B9FE8}" type="pres">
      <dgm:prSet presAssocID="{43702F44-1731-4ACC-9F72-08FFC09634C3}" presName="descendantText" presStyleLbl="alignAccFollowNode1" presStyleIdx="2" presStyleCnt="4">
        <dgm:presLayoutVars>
          <dgm:bulletEnabled val="1"/>
        </dgm:presLayoutVars>
      </dgm:prSet>
      <dgm:spPr/>
    </dgm:pt>
    <dgm:pt modelId="{D4773D7B-213E-4671-90A5-85901DC5719C}" type="pres">
      <dgm:prSet presAssocID="{2805B183-94C5-4DA1-A2D5-C913DDB57245}" presName="sp" presStyleCnt="0"/>
      <dgm:spPr/>
    </dgm:pt>
    <dgm:pt modelId="{2C0591E3-7513-4079-B337-040C49E5BEDA}" type="pres">
      <dgm:prSet presAssocID="{43A3E926-0F9E-45F7-A84C-FA359069B3D7}" presName="linNode" presStyleCnt="0"/>
      <dgm:spPr/>
    </dgm:pt>
    <dgm:pt modelId="{02CA7EFB-B721-4F95-A2EB-958B5AD4137F}" type="pres">
      <dgm:prSet presAssocID="{43A3E926-0F9E-45F7-A84C-FA359069B3D7}" presName="parentText" presStyleLbl="node1" presStyleIdx="3" presStyleCnt="4">
        <dgm:presLayoutVars>
          <dgm:chMax val="1"/>
          <dgm:bulletEnabled val="1"/>
        </dgm:presLayoutVars>
      </dgm:prSet>
      <dgm:spPr/>
    </dgm:pt>
    <dgm:pt modelId="{E44F27DB-1C98-4B9D-AA05-83E0F6E41193}" type="pres">
      <dgm:prSet presAssocID="{43A3E926-0F9E-45F7-A84C-FA359069B3D7}" presName="descendantText" presStyleLbl="alignAccFollowNode1" presStyleIdx="3" presStyleCnt="4">
        <dgm:presLayoutVars>
          <dgm:bulletEnabled val="1"/>
        </dgm:presLayoutVars>
      </dgm:prSet>
      <dgm:spPr/>
    </dgm:pt>
  </dgm:ptLst>
  <dgm:cxnLst>
    <dgm:cxn modelId="{739B2715-7EBA-45C6-86F1-E1F7BB36277F}" srcId="{43702F44-1731-4ACC-9F72-08FFC09634C3}" destId="{71567C5B-C4A5-4694-ADD0-2F022B930491}" srcOrd="2" destOrd="0" parTransId="{A98AABA9-0F3F-4738-91F0-54497A0B4671}" sibTransId="{288C97B6-36CF-48A9-93EE-6B21342AB651}"/>
    <dgm:cxn modelId="{B3540A1E-E836-40FF-8BF0-46306D1E461B}" srcId="{53E72E32-9301-45FE-A26D-4134A4A2FCD9}" destId="{352EDEDB-92E3-4D56-8C7A-8C43AFCDB983}" srcOrd="0" destOrd="0" parTransId="{A06AF4C1-1F42-4511-9927-F0ABA8A305C8}" sibTransId="{7E97DFD3-4611-4673-93A6-1078E9CF20E9}"/>
    <dgm:cxn modelId="{B14EC02A-7E43-4046-947B-7EE63E220898}" srcId="{0AF8776B-3E8A-41BA-829C-034492033EC5}" destId="{43702F44-1731-4ACC-9F72-08FFC09634C3}" srcOrd="2" destOrd="0" parTransId="{6EB93849-7017-450E-9ADA-E0BCCAAF707B}" sibTransId="{2805B183-94C5-4DA1-A2D5-C913DDB57245}"/>
    <dgm:cxn modelId="{8EE8AC33-6731-41BA-93EB-BACB6663357D}" srcId="{43A3E926-0F9E-45F7-A84C-FA359069B3D7}" destId="{88A01787-6EB0-43B4-80E0-38B239B0DFEE}" srcOrd="0" destOrd="0" parTransId="{ED8610CD-8851-4361-9ED7-96402DB4D6AE}" sibTransId="{3C478425-2B09-4EB2-8264-B66456EACFD8}"/>
    <dgm:cxn modelId="{E097B839-7105-4FFC-B40D-787F9ABBBB41}" srcId="{503D07F3-4107-417C-8F89-787D4E3C4C50}" destId="{F086E3FD-1895-4C4E-AE32-682A7D9EC2FD}" srcOrd="0" destOrd="0" parTransId="{329D7981-13F4-4C43-B121-3762417613F5}" sibTransId="{5610E33E-1993-4AC4-B12E-7D44CE3FAB2E}"/>
    <dgm:cxn modelId="{319BA53C-03C5-4D15-B34D-140E7354634B}" srcId="{503D07F3-4107-417C-8F89-787D4E3C4C50}" destId="{E8B359FE-BE62-45F0-9A54-1EFF2546EB2C}" srcOrd="2" destOrd="0" parTransId="{0D425677-F614-4357-8605-DC967CA507E8}" sibTransId="{E8FACF07-066D-423F-B566-1339DCA98997}"/>
    <dgm:cxn modelId="{6E4D1460-E672-47D6-A428-35A7F20885A8}" srcId="{43702F44-1731-4ACC-9F72-08FFC09634C3}" destId="{699BA8D2-63B9-49A0-854B-8C1834822F1C}" srcOrd="1" destOrd="0" parTransId="{4B0F4C89-29E0-4723-8128-528975493C49}" sibTransId="{5B36A967-6BDE-4A2A-BE75-C8593BC42329}"/>
    <dgm:cxn modelId="{6CD13A43-B02A-46EB-8CD9-C1428051F6E6}" type="presOf" srcId="{D691D75D-6077-4951-90E2-C6313B1F16F0}" destId="{E44F27DB-1C98-4B9D-AA05-83E0F6E41193}" srcOrd="0" destOrd="2" presId="urn:microsoft.com/office/officeart/2005/8/layout/vList5"/>
    <dgm:cxn modelId="{9FC67846-F15D-4930-880D-5C49A5F6C8B8}" srcId="{0AF8776B-3E8A-41BA-829C-034492033EC5}" destId="{53E72E32-9301-45FE-A26D-4134A4A2FCD9}" srcOrd="1" destOrd="0" parTransId="{F19884AE-CD5D-4864-A92D-6204D97CCDF6}" sibTransId="{C9918440-2FFC-4793-A9BF-DC145F62EF2F}"/>
    <dgm:cxn modelId="{7C31DA67-E748-4A38-AD34-155757AD4D14}" srcId="{53E72E32-9301-45FE-A26D-4134A4A2FCD9}" destId="{3680D6C3-F717-477E-B4E2-484A68DEB439}" srcOrd="1" destOrd="0" parTransId="{777B930C-DA58-4306-992E-14DEAC3AA4FC}" sibTransId="{0DE658D3-5877-41EF-813D-DF98AD23A399}"/>
    <dgm:cxn modelId="{C3261768-B6B3-4050-853F-DCFB0EE6B5B2}" type="presOf" srcId="{0AF8776B-3E8A-41BA-829C-034492033EC5}" destId="{A44C8D02-C14F-40DE-BC39-49FCC13902FF}" srcOrd="0" destOrd="0" presId="urn:microsoft.com/office/officeart/2005/8/layout/vList5"/>
    <dgm:cxn modelId="{22EE326D-4AC4-43D8-B86D-C4EA98CC8169}" type="presOf" srcId="{503D07F3-4107-417C-8F89-787D4E3C4C50}" destId="{ED594B22-9508-46AF-A713-AB8EBDFF5A71}" srcOrd="0" destOrd="0" presId="urn:microsoft.com/office/officeart/2005/8/layout/vList5"/>
    <dgm:cxn modelId="{26DD587F-C6E3-4556-81D0-88C258F59FC4}" srcId="{43A3E926-0F9E-45F7-A84C-FA359069B3D7}" destId="{90B30057-C401-48B0-A806-27133D31EA5B}" srcOrd="1" destOrd="0" parTransId="{A6E61D16-94BD-4D51-B57A-17E3154D7F86}" sibTransId="{9575F84A-5331-44F4-A6AC-29B1990605C0}"/>
    <dgm:cxn modelId="{FD8D7482-999F-47CB-929A-CBE721362894}" srcId="{43A3E926-0F9E-45F7-A84C-FA359069B3D7}" destId="{D691D75D-6077-4951-90E2-C6313B1F16F0}" srcOrd="2" destOrd="0" parTransId="{A634B76E-9291-4A66-A2C8-882AD4DBA90E}" sibTransId="{D3B91DDD-2C9F-4BE2-BC91-7F4EB902B2B5}"/>
    <dgm:cxn modelId="{49BAE88C-0619-452A-BAEC-F8DF71A5A031}" type="presOf" srcId="{43A3E926-0F9E-45F7-A84C-FA359069B3D7}" destId="{02CA7EFB-B721-4F95-A2EB-958B5AD4137F}" srcOrd="0" destOrd="0" presId="urn:microsoft.com/office/officeart/2005/8/layout/vList5"/>
    <dgm:cxn modelId="{D65F218F-CEA5-4CD2-9A6C-8E8B77B34E25}" type="presOf" srcId="{304DA04D-225D-4F80-BCD0-074DEF3E93F4}" destId="{F594CD08-EFB7-4151-9BC1-C2B61F08B9C6}" srcOrd="0" destOrd="2" presId="urn:microsoft.com/office/officeart/2005/8/layout/vList5"/>
    <dgm:cxn modelId="{DF65BD90-425B-4B2D-B922-58C2C6B9BD3D}" srcId="{503D07F3-4107-417C-8F89-787D4E3C4C50}" destId="{15916A97-454F-4930-B087-3E4A8B1BEB59}" srcOrd="1" destOrd="0" parTransId="{F52E5496-394D-45E6-81D3-F1DD9B42F157}" sibTransId="{50594722-B176-44A7-ACAE-1100B5855737}"/>
    <dgm:cxn modelId="{3D8A9A94-92C2-4AB6-85EC-7A31B9114C3F}" srcId="{0AF8776B-3E8A-41BA-829C-034492033EC5}" destId="{43A3E926-0F9E-45F7-A84C-FA359069B3D7}" srcOrd="3" destOrd="0" parTransId="{FE129CEC-26D1-4B3E-A7B8-27AE3A0F83B1}" sibTransId="{7FDBA6D9-EEAF-453E-AE04-DEA0134F1BEE}"/>
    <dgm:cxn modelId="{7EBE91A3-E113-423C-847B-BF9A1CD50021}" srcId="{53E72E32-9301-45FE-A26D-4134A4A2FCD9}" destId="{304DA04D-225D-4F80-BCD0-074DEF3E93F4}" srcOrd="2" destOrd="0" parTransId="{F0002595-42B7-4F04-A304-F3A2084C34DD}" sibTransId="{FCD7BA36-80FF-46C9-AF5F-83BE5ED63B1F}"/>
    <dgm:cxn modelId="{5FD93EB9-C659-416D-92AA-33036FA04118}" type="presOf" srcId="{EAB3AAB1-BEC6-4F7D-8341-13AEFB92D040}" destId="{3D7CC902-40F4-47E4-8A14-369E3A1B9FE8}" srcOrd="0" destOrd="0" presId="urn:microsoft.com/office/officeart/2005/8/layout/vList5"/>
    <dgm:cxn modelId="{E7E77FBC-5553-420A-AFFD-F75FFB92F2F3}" type="presOf" srcId="{43702F44-1731-4ACC-9F72-08FFC09634C3}" destId="{BFD9AD49-6D77-4A95-8B85-E4902EFEE34A}" srcOrd="0" destOrd="0" presId="urn:microsoft.com/office/officeart/2005/8/layout/vList5"/>
    <dgm:cxn modelId="{A21E74C8-4153-4CC9-9A49-83651A8CC016}" type="presOf" srcId="{15916A97-454F-4930-B087-3E4A8B1BEB59}" destId="{ED4CF964-EAD7-4B40-9469-875DFC893793}" srcOrd="0" destOrd="1" presId="urn:microsoft.com/office/officeart/2005/8/layout/vList5"/>
    <dgm:cxn modelId="{01A54ED0-0552-4731-822A-B83490B59A46}" type="presOf" srcId="{3680D6C3-F717-477E-B4E2-484A68DEB439}" destId="{F594CD08-EFB7-4151-9BC1-C2B61F08B9C6}" srcOrd="0" destOrd="1" presId="urn:microsoft.com/office/officeart/2005/8/layout/vList5"/>
    <dgm:cxn modelId="{83A57CD2-CA16-46C6-99E9-555E0F99D126}" srcId="{0AF8776B-3E8A-41BA-829C-034492033EC5}" destId="{503D07F3-4107-417C-8F89-787D4E3C4C50}" srcOrd="0" destOrd="0" parTransId="{A9553147-0228-4DC3-8045-31814258009D}" sibTransId="{7A6BB89F-29F5-4820-870D-8894D8169632}"/>
    <dgm:cxn modelId="{0D9260E3-2276-433F-B730-32E30A6FE8DD}" type="presOf" srcId="{F086E3FD-1895-4C4E-AE32-682A7D9EC2FD}" destId="{ED4CF964-EAD7-4B40-9469-875DFC893793}" srcOrd="0" destOrd="0" presId="urn:microsoft.com/office/officeart/2005/8/layout/vList5"/>
    <dgm:cxn modelId="{122227E4-4F4C-4A23-BDBD-32BD133B9E93}" srcId="{43702F44-1731-4ACC-9F72-08FFC09634C3}" destId="{EAB3AAB1-BEC6-4F7D-8341-13AEFB92D040}" srcOrd="0" destOrd="0" parTransId="{5D33D0DC-7B11-480F-B693-387046D479BB}" sibTransId="{65F0A73A-29D4-4683-8901-F71AA5052EE5}"/>
    <dgm:cxn modelId="{28A29FEA-D1BF-4C12-9EDC-D3A140872CC3}" type="presOf" srcId="{699BA8D2-63B9-49A0-854B-8C1834822F1C}" destId="{3D7CC902-40F4-47E4-8A14-369E3A1B9FE8}" srcOrd="0" destOrd="1" presId="urn:microsoft.com/office/officeart/2005/8/layout/vList5"/>
    <dgm:cxn modelId="{8955DCEC-0261-4609-A76B-41B19A4346D0}" type="presOf" srcId="{53E72E32-9301-45FE-A26D-4134A4A2FCD9}" destId="{1F4A0DFA-3F54-428E-8FA0-7660DD1D432A}" srcOrd="0" destOrd="0" presId="urn:microsoft.com/office/officeart/2005/8/layout/vList5"/>
    <dgm:cxn modelId="{FE1CA9F1-61EB-4297-8C53-FAF9127DCD8F}" type="presOf" srcId="{88A01787-6EB0-43B4-80E0-38B239B0DFEE}" destId="{E44F27DB-1C98-4B9D-AA05-83E0F6E41193}" srcOrd="0" destOrd="0" presId="urn:microsoft.com/office/officeart/2005/8/layout/vList5"/>
    <dgm:cxn modelId="{6BA918F3-1AEB-4044-B940-6F8C32E77C2C}" type="presOf" srcId="{352EDEDB-92E3-4D56-8C7A-8C43AFCDB983}" destId="{F594CD08-EFB7-4151-9BC1-C2B61F08B9C6}" srcOrd="0" destOrd="0" presId="urn:microsoft.com/office/officeart/2005/8/layout/vList5"/>
    <dgm:cxn modelId="{59349DF7-C61C-46DA-99E5-8120B321CDC3}" type="presOf" srcId="{71567C5B-C4A5-4694-ADD0-2F022B930491}" destId="{3D7CC902-40F4-47E4-8A14-369E3A1B9FE8}" srcOrd="0" destOrd="2" presId="urn:microsoft.com/office/officeart/2005/8/layout/vList5"/>
    <dgm:cxn modelId="{8016C0FD-4189-47CC-8445-3A6C57548902}" type="presOf" srcId="{90B30057-C401-48B0-A806-27133D31EA5B}" destId="{E44F27DB-1C98-4B9D-AA05-83E0F6E41193}" srcOrd="0" destOrd="1" presId="urn:microsoft.com/office/officeart/2005/8/layout/vList5"/>
    <dgm:cxn modelId="{51016DFE-4042-43D6-B2BE-2AD31B4138FB}" type="presOf" srcId="{E8B359FE-BE62-45F0-9A54-1EFF2546EB2C}" destId="{ED4CF964-EAD7-4B40-9469-875DFC893793}" srcOrd="0" destOrd="2" presId="urn:microsoft.com/office/officeart/2005/8/layout/vList5"/>
    <dgm:cxn modelId="{A7FAAE4E-3F10-4808-B4B2-71322268F6CE}" type="presParOf" srcId="{A44C8D02-C14F-40DE-BC39-49FCC13902FF}" destId="{F69674D3-75A5-418D-B0B4-989E4487CAA4}" srcOrd="0" destOrd="0" presId="urn:microsoft.com/office/officeart/2005/8/layout/vList5"/>
    <dgm:cxn modelId="{38317E32-588A-4405-931B-18795889F7C7}" type="presParOf" srcId="{F69674D3-75A5-418D-B0B4-989E4487CAA4}" destId="{ED594B22-9508-46AF-A713-AB8EBDFF5A71}" srcOrd="0" destOrd="0" presId="urn:microsoft.com/office/officeart/2005/8/layout/vList5"/>
    <dgm:cxn modelId="{137B263E-451C-40BC-86B4-7620D2BD258D}" type="presParOf" srcId="{F69674D3-75A5-418D-B0B4-989E4487CAA4}" destId="{ED4CF964-EAD7-4B40-9469-875DFC893793}" srcOrd="1" destOrd="0" presId="urn:microsoft.com/office/officeart/2005/8/layout/vList5"/>
    <dgm:cxn modelId="{9701214F-CB31-4BAB-A818-35ACA4047F2A}" type="presParOf" srcId="{A44C8D02-C14F-40DE-BC39-49FCC13902FF}" destId="{C7278BE6-8409-49F8-9CF1-7FA02B7EADF6}" srcOrd="1" destOrd="0" presId="urn:microsoft.com/office/officeart/2005/8/layout/vList5"/>
    <dgm:cxn modelId="{13B6EA24-DBCC-4623-93F2-4818F69CD8B2}" type="presParOf" srcId="{A44C8D02-C14F-40DE-BC39-49FCC13902FF}" destId="{7BA72BE7-E9F1-4135-991E-9ACAF6BA0B16}" srcOrd="2" destOrd="0" presId="urn:microsoft.com/office/officeart/2005/8/layout/vList5"/>
    <dgm:cxn modelId="{167F8678-9AD1-4923-9631-B0CEFFFFEF5F}" type="presParOf" srcId="{7BA72BE7-E9F1-4135-991E-9ACAF6BA0B16}" destId="{1F4A0DFA-3F54-428E-8FA0-7660DD1D432A}" srcOrd="0" destOrd="0" presId="urn:microsoft.com/office/officeart/2005/8/layout/vList5"/>
    <dgm:cxn modelId="{B51064DC-8A20-4885-9978-DF67E9D02BF1}" type="presParOf" srcId="{7BA72BE7-E9F1-4135-991E-9ACAF6BA0B16}" destId="{F594CD08-EFB7-4151-9BC1-C2B61F08B9C6}" srcOrd="1" destOrd="0" presId="urn:microsoft.com/office/officeart/2005/8/layout/vList5"/>
    <dgm:cxn modelId="{DF191F24-EB58-409D-89F2-0AC90A7D9EA7}" type="presParOf" srcId="{A44C8D02-C14F-40DE-BC39-49FCC13902FF}" destId="{3E8CE4C4-458C-40F2-B1A3-C91F5249349B}" srcOrd="3" destOrd="0" presId="urn:microsoft.com/office/officeart/2005/8/layout/vList5"/>
    <dgm:cxn modelId="{4B337DC1-FA13-49DC-93F6-B9BA05F758AA}" type="presParOf" srcId="{A44C8D02-C14F-40DE-BC39-49FCC13902FF}" destId="{821E8950-7A34-48BF-AFBD-EA168174E921}" srcOrd="4" destOrd="0" presId="urn:microsoft.com/office/officeart/2005/8/layout/vList5"/>
    <dgm:cxn modelId="{696C9127-8FF7-43A9-9DF8-F2ADC1002B09}" type="presParOf" srcId="{821E8950-7A34-48BF-AFBD-EA168174E921}" destId="{BFD9AD49-6D77-4A95-8B85-E4902EFEE34A}" srcOrd="0" destOrd="0" presId="urn:microsoft.com/office/officeart/2005/8/layout/vList5"/>
    <dgm:cxn modelId="{459013DA-B5A1-4FCD-A6D8-5CECCB3EC7E0}" type="presParOf" srcId="{821E8950-7A34-48BF-AFBD-EA168174E921}" destId="{3D7CC902-40F4-47E4-8A14-369E3A1B9FE8}" srcOrd="1" destOrd="0" presId="urn:microsoft.com/office/officeart/2005/8/layout/vList5"/>
    <dgm:cxn modelId="{645D42E6-8763-4DED-9E16-66CE4F8DFA72}" type="presParOf" srcId="{A44C8D02-C14F-40DE-BC39-49FCC13902FF}" destId="{D4773D7B-213E-4671-90A5-85901DC5719C}" srcOrd="5" destOrd="0" presId="urn:microsoft.com/office/officeart/2005/8/layout/vList5"/>
    <dgm:cxn modelId="{D14A3307-40B0-4490-89D7-EEC52BC63DC9}" type="presParOf" srcId="{A44C8D02-C14F-40DE-BC39-49FCC13902FF}" destId="{2C0591E3-7513-4079-B337-040C49E5BEDA}" srcOrd="6" destOrd="0" presId="urn:microsoft.com/office/officeart/2005/8/layout/vList5"/>
    <dgm:cxn modelId="{26C2E286-6005-409B-AFD6-583C99CA2108}" type="presParOf" srcId="{2C0591E3-7513-4079-B337-040C49E5BEDA}" destId="{02CA7EFB-B721-4F95-A2EB-958B5AD4137F}" srcOrd="0" destOrd="0" presId="urn:microsoft.com/office/officeart/2005/8/layout/vList5"/>
    <dgm:cxn modelId="{1137E995-B3A9-41DA-8205-1A3808316E43}" type="presParOf" srcId="{2C0591E3-7513-4079-B337-040C49E5BEDA}" destId="{E44F27DB-1C98-4B9D-AA05-83E0F6E4119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8776B-3E8A-41BA-829C-034492033E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503D07F3-4107-417C-8F89-787D4E3C4C50}">
      <dgm:prSet phldrT="[Texto]" custT="1"/>
      <dgm:spPr/>
      <dgm:t>
        <a:bodyPr/>
        <a:lstStyle/>
        <a:p>
          <a:r>
            <a:rPr lang="es-ES" sz="1200" dirty="0">
              <a:latin typeface="Verdana" panose="020B0604030504040204" pitchFamily="34" charset="0"/>
              <a:ea typeface="Verdana" panose="020B0604030504040204" pitchFamily="34" charset="0"/>
            </a:rPr>
            <a:t>Pasivos a coste amortizado</a:t>
          </a:r>
        </a:p>
      </dgm:t>
    </dgm:pt>
    <dgm:pt modelId="{A9553147-0228-4DC3-8045-31814258009D}" type="parTrans" cxnId="{83A57CD2-CA16-46C6-99E9-555E0F99D126}">
      <dgm:prSet/>
      <dgm:spPr/>
      <dgm:t>
        <a:bodyPr/>
        <a:lstStyle/>
        <a:p>
          <a:endParaRPr lang="es-ES" sz="1200">
            <a:latin typeface="Verdana" panose="020B0604030504040204" pitchFamily="34" charset="0"/>
            <a:ea typeface="Verdana" panose="020B0604030504040204" pitchFamily="34" charset="0"/>
          </a:endParaRPr>
        </a:p>
      </dgm:t>
    </dgm:pt>
    <dgm:pt modelId="{7A6BB89F-29F5-4820-870D-8894D8169632}" type="sibTrans" cxnId="{83A57CD2-CA16-46C6-99E9-555E0F99D126}">
      <dgm:prSet/>
      <dgm:spPr/>
      <dgm:t>
        <a:bodyPr/>
        <a:lstStyle/>
        <a:p>
          <a:endParaRPr lang="es-ES" sz="1200">
            <a:latin typeface="Verdana" panose="020B0604030504040204" pitchFamily="34" charset="0"/>
            <a:ea typeface="Verdana" panose="020B0604030504040204" pitchFamily="34" charset="0"/>
          </a:endParaRPr>
        </a:p>
      </dgm:t>
    </dgm:pt>
    <dgm:pt modelId="{F086E3FD-1895-4C4E-AE32-682A7D9EC2FD}">
      <dgm:prSet phldrT="[Texto]" custT="1"/>
      <dgm:spPr/>
      <dgm:t>
        <a:bodyPr/>
        <a:lstStyle/>
        <a:p>
          <a:pPr algn="just">
            <a:buNone/>
          </a:pPr>
          <a:r>
            <a:rPr lang="es-ES" sz="1000" b="0" dirty="0">
              <a:latin typeface="Verdana" panose="020B0604030504040204" pitchFamily="34" charset="0"/>
              <a:ea typeface="Verdana" panose="020B0604030504040204" pitchFamily="34" charset="0"/>
            </a:rPr>
            <a:t>La empresa clasificará todos los pasivos financieros en esta categoría, excepto cuando deban valorarse a valor razonable con cambios en la cuenta de PYG.</a:t>
          </a:r>
        </a:p>
      </dgm:t>
    </dgm:pt>
    <dgm:pt modelId="{329D7981-13F4-4C43-B121-3762417613F5}" type="parTrans" cxnId="{E097B839-7105-4FFC-B40D-787F9ABBBB41}">
      <dgm:prSet/>
      <dgm:spPr/>
      <dgm:t>
        <a:bodyPr/>
        <a:lstStyle/>
        <a:p>
          <a:endParaRPr lang="es-ES" sz="1200">
            <a:latin typeface="Verdana" panose="020B0604030504040204" pitchFamily="34" charset="0"/>
            <a:ea typeface="Verdana" panose="020B0604030504040204" pitchFamily="34" charset="0"/>
          </a:endParaRPr>
        </a:p>
      </dgm:t>
    </dgm:pt>
    <dgm:pt modelId="{5610E33E-1993-4AC4-B12E-7D44CE3FAB2E}" type="sibTrans" cxnId="{E097B839-7105-4FFC-B40D-787F9ABBBB41}">
      <dgm:prSet/>
      <dgm:spPr/>
      <dgm:t>
        <a:bodyPr/>
        <a:lstStyle/>
        <a:p>
          <a:endParaRPr lang="es-ES" sz="1200">
            <a:latin typeface="Verdana" panose="020B0604030504040204" pitchFamily="34" charset="0"/>
            <a:ea typeface="Verdana" panose="020B0604030504040204" pitchFamily="34" charset="0"/>
          </a:endParaRPr>
        </a:p>
      </dgm:t>
    </dgm:pt>
    <dgm:pt modelId="{53E72E32-9301-45FE-A26D-4134A4A2FCD9}">
      <dgm:prSet phldrT="[Texto]" custT="1"/>
      <dgm:spPr/>
      <dgm:t>
        <a:bodyPr/>
        <a:lstStyle/>
        <a:p>
          <a:r>
            <a:rPr lang="es-ES" sz="1200" dirty="0">
              <a:latin typeface="Verdana" panose="020B0604030504040204" pitchFamily="34" charset="0"/>
              <a:ea typeface="Verdana" panose="020B0604030504040204" pitchFamily="34" charset="0"/>
            </a:rPr>
            <a:t>Valor</a:t>
          </a:r>
          <a:r>
            <a:rPr lang="es-ES" sz="1200" baseline="0" dirty="0">
              <a:latin typeface="Verdana" panose="020B0604030504040204" pitchFamily="34" charset="0"/>
              <a:ea typeface="Verdana" panose="020B0604030504040204" pitchFamily="34" charset="0"/>
            </a:rPr>
            <a:t> Razonable con cambios en la cuenta de PYGC</a:t>
          </a:r>
          <a:endParaRPr lang="es-ES" sz="1200" dirty="0">
            <a:latin typeface="Verdana" panose="020B0604030504040204" pitchFamily="34" charset="0"/>
            <a:ea typeface="Verdana" panose="020B0604030504040204" pitchFamily="34" charset="0"/>
          </a:endParaRPr>
        </a:p>
      </dgm:t>
    </dgm:pt>
    <dgm:pt modelId="{F19884AE-CD5D-4864-A92D-6204D97CCDF6}" type="parTrans" cxnId="{9FC67846-F15D-4930-880D-5C49A5F6C8B8}">
      <dgm:prSet/>
      <dgm:spPr/>
      <dgm:t>
        <a:bodyPr/>
        <a:lstStyle/>
        <a:p>
          <a:endParaRPr lang="es-ES" sz="1200">
            <a:latin typeface="Verdana" panose="020B0604030504040204" pitchFamily="34" charset="0"/>
            <a:ea typeface="Verdana" panose="020B0604030504040204" pitchFamily="34" charset="0"/>
          </a:endParaRPr>
        </a:p>
      </dgm:t>
    </dgm:pt>
    <dgm:pt modelId="{C9918440-2FFC-4793-A9BF-DC145F62EF2F}" type="sibTrans" cxnId="{9FC67846-F15D-4930-880D-5C49A5F6C8B8}">
      <dgm:prSet/>
      <dgm:spPr/>
      <dgm:t>
        <a:bodyPr/>
        <a:lstStyle/>
        <a:p>
          <a:endParaRPr lang="es-ES" sz="1200">
            <a:latin typeface="Verdana" panose="020B0604030504040204" pitchFamily="34" charset="0"/>
            <a:ea typeface="Verdana" panose="020B0604030504040204" pitchFamily="34" charset="0"/>
          </a:endParaRPr>
        </a:p>
      </dgm:t>
    </dgm:pt>
    <dgm:pt modelId="{352EDEDB-92E3-4D56-8C7A-8C43AFCDB983}">
      <dgm:prSet phldrT="[Texto]" custT="1"/>
      <dgm:spPr/>
      <dgm:t>
        <a:bodyPr/>
        <a:lstStyle/>
        <a:p>
          <a:pPr marL="114300" lvl="1" indent="-114300" algn="just" defTabSz="533400">
            <a:lnSpc>
              <a:spcPct val="90000"/>
            </a:lnSpc>
            <a:spcBef>
              <a:spcPct val="0"/>
            </a:spcBef>
            <a:spcAft>
              <a:spcPct val="15000"/>
            </a:spcAft>
            <a:buNone/>
          </a:pPr>
          <a:r>
            <a:rPr lang="es-ES" sz="105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En esta categoría se incluirán los pasivos financieros que cumplan alguna de las siguientes condiciones:</a:t>
          </a:r>
        </a:p>
      </dgm:t>
    </dgm:pt>
    <dgm:pt modelId="{A06AF4C1-1F42-4511-9927-F0ABA8A305C8}" type="parTrans" cxnId="{B3540A1E-E836-40FF-8BF0-46306D1E461B}">
      <dgm:prSet/>
      <dgm:spPr/>
      <dgm:t>
        <a:bodyPr/>
        <a:lstStyle/>
        <a:p>
          <a:endParaRPr lang="es-ES" sz="1200">
            <a:latin typeface="Verdana" panose="020B0604030504040204" pitchFamily="34" charset="0"/>
            <a:ea typeface="Verdana" panose="020B0604030504040204" pitchFamily="34" charset="0"/>
          </a:endParaRPr>
        </a:p>
      </dgm:t>
    </dgm:pt>
    <dgm:pt modelId="{7E97DFD3-4611-4673-93A6-1078E9CF20E9}" type="sibTrans" cxnId="{B3540A1E-E836-40FF-8BF0-46306D1E461B}">
      <dgm:prSet/>
      <dgm:spPr/>
      <dgm:t>
        <a:bodyPr/>
        <a:lstStyle/>
        <a:p>
          <a:endParaRPr lang="es-ES" sz="1200">
            <a:latin typeface="Verdana" panose="020B0604030504040204" pitchFamily="34" charset="0"/>
            <a:ea typeface="Verdana" panose="020B0604030504040204" pitchFamily="34" charset="0"/>
          </a:endParaRPr>
        </a:p>
      </dgm:t>
    </dgm:pt>
    <dgm:pt modelId="{9637B9C4-46C6-42E9-8F7A-5E75B2FC8E13}">
      <dgm:prSet custT="1"/>
      <dgm:spPr/>
      <dgm:t>
        <a:bodyPr/>
        <a:lstStyle/>
        <a:p>
          <a:pPr algn="just">
            <a:buNone/>
          </a:pPr>
          <a:r>
            <a:rPr lang="es-ES" sz="1000" b="0" dirty="0">
              <a:latin typeface="Verdana" panose="020B0604030504040204" pitchFamily="34" charset="0"/>
              <a:ea typeface="Verdana" panose="020B0604030504040204" pitchFamily="34" charset="0"/>
            </a:rPr>
            <a:t>-En esta categoría se incluyen los débitos por operaciones comerciales y los débitos por operaciones no comerciales.</a:t>
          </a:r>
        </a:p>
      </dgm:t>
    </dgm:pt>
    <dgm:pt modelId="{EA440CF0-A963-43EA-8FE2-7B741D68C088}" type="parTrans" cxnId="{68844935-62BF-49BE-A158-D4249CF18F7F}">
      <dgm:prSet/>
      <dgm:spPr/>
      <dgm:t>
        <a:bodyPr/>
        <a:lstStyle/>
        <a:p>
          <a:endParaRPr lang="es-ES"/>
        </a:p>
      </dgm:t>
    </dgm:pt>
    <dgm:pt modelId="{923DD06B-615D-442F-B5D6-E5BDE16F55C0}" type="sibTrans" cxnId="{68844935-62BF-49BE-A158-D4249CF18F7F}">
      <dgm:prSet/>
      <dgm:spPr/>
      <dgm:t>
        <a:bodyPr/>
        <a:lstStyle/>
        <a:p>
          <a:endParaRPr lang="es-ES"/>
        </a:p>
      </dgm:t>
    </dgm:pt>
    <dgm:pt modelId="{E2EB3B45-7D7D-42C6-88E4-C7C9389603C6}">
      <dgm:prSet custT="1"/>
      <dgm:spPr/>
      <dgm:t>
        <a:bodyPr/>
        <a:lstStyle/>
        <a:p>
          <a:pPr algn="just">
            <a:buNone/>
          </a:pPr>
          <a:r>
            <a:rPr lang="es-ES" sz="1000" b="0" dirty="0">
              <a:latin typeface="Verdana" panose="020B0604030504040204" pitchFamily="34" charset="0"/>
              <a:ea typeface="Verdana" panose="020B0604030504040204" pitchFamily="34" charset="0"/>
            </a:rPr>
            <a:t>-Los préstamos participativos que tengan las características de un préstamo ordinario o común también se incluirán en esta categoría sin perjuicio de que la operación se acuerde a un tipo de interés cero o por debajo de mercado</a:t>
          </a:r>
        </a:p>
      </dgm:t>
    </dgm:pt>
    <dgm:pt modelId="{07830C35-0135-4EDD-8378-C61E36146A5D}" type="parTrans" cxnId="{793BD53D-F6C8-4B93-A772-E857691A892B}">
      <dgm:prSet/>
      <dgm:spPr/>
      <dgm:t>
        <a:bodyPr/>
        <a:lstStyle/>
        <a:p>
          <a:endParaRPr lang="es-ES"/>
        </a:p>
      </dgm:t>
    </dgm:pt>
    <dgm:pt modelId="{85320949-A2B9-468A-B008-49DF919AA461}" type="sibTrans" cxnId="{793BD53D-F6C8-4B93-A772-E857691A892B}">
      <dgm:prSet/>
      <dgm:spPr/>
      <dgm:t>
        <a:bodyPr/>
        <a:lstStyle/>
        <a:p>
          <a:endParaRPr lang="es-ES"/>
        </a:p>
      </dgm:t>
    </dgm:pt>
    <dgm:pt modelId="{C0F3DEDA-C2FC-4D5D-81E9-D38FA086B619}">
      <dgm:prSet custT="1"/>
      <dgm:spPr/>
      <dgm:t>
        <a:bodyPr/>
        <a:lstStyle/>
        <a:p>
          <a:pPr marL="114300" lvl="1" indent="-114300" algn="just" defTabSz="533400">
            <a:lnSpc>
              <a:spcPct val="90000"/>
            </a:lnSpc>
            <a:spcBef>
              <a:spcPct val="0"/>
            </a:spcBef>
            <a:spcAft>
              <a:spcPct val="15000"/>
            </a:spcAft>
            <a:buNone/>
          </a:pPr>
          <a:r>
            <a:rPr lang="es-ES" sz="105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-Son pasivos que se mantienen para negociar;</a:t>
          </a:r>
        </a:p>
      </dgm:t>
    </dgm:pt>
    <dgm:pt modelId="{E8FA13AB-687D-498A-B48F-26821A4F4BA9}" type="parTrans" cxnId="{C7AAA7CB-3BDD-41D9-A927-D0670D5D2190}">
      <dgm:prSet/>
      <dgm:spPr/>
      <dgm:t>
        <a:bodyPr/>
        <a:lstStyle/>
        <a:p>
          <a:endParaRPr lang="es-ES"/>
        </a:p>
      </dgm:t>
    </dgm:pt>
    <dgm:pt modelId="{A3E3807C-F763-46C9-8A6E-603437E3E98D}" type="sibTrans" cxnId="{C7AAA7CB-3BDD-41D9-A927-D0670D5D2190}">
      <dgm:prSet/>
      <dgm:spPr/>
      <dgm:t>
        <a:bodyPr/>
        <a:lstStyle/>
        <a:p>
          <a:endParaRPr lang="es-ES"/>
        </a:p>
      </dgm:t>
    </dgm:pt>
    <dgm:pt modelId="{5F015264-B7CF-4F1E-97C8-91D2027E376D}">
      <dgm:prSet custT="1"/>
      <dgm:spPr/>
      <dgm:t>
        <a:bodyPr/>
        <a:lstStyle/>
        <a:p>
          <a:pPr marL="114300" lvl="1" indent="-114300" algn="just" defTabSz="533400">
            <a:lnSpc>
              <a:spcPct val="90000"/>
            </a:lnSpc>
            <a:spcBef>
              <a:spcPct val="0"/>
            </a:spcBef>
            <a:spcAft>
              <a:spcPct val="15000"/>
            </a:spcAft>
            <a:buNone/>
          </a:pPr>
          <a:r>
            <a:rPr lang="es-ES" sz="105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Desde el momento del reconocimiento inicial, ha sido designado por la entidad para contabilizarlo al valor razonable con cambios en la cuenta de pérdidas y ganancias.</a:t>
          </a:r>
        </a:p>
      </dgm:t>
    </dgm:pt>
    <dgm:pt modelId="{0B4ECD05-6328-447A-8CA4-B989E75CFED0}" type="parTrans" cxnId="{AA1AC699-DABE-42CD-8434-517922C9197A}">
      <dgm:prSet/>
      <dgm:spPr/>
      <dgm:t>
        <a:bodyPr/>
        <a:lstStyle/>
        <a:p>
          <a:endParaRPr lang="es-ES"/>
        </a:p>
      </dgm:t>
    </dgm:pt>
    <dgm:pt modelId="{60C08687-DEEB-4AE7-967E-4D38CCB17D1A}" type="sibTrans" cxnId="{AA1AC699-DABE-42CD-8434-517922C9197A}">
      <dgm:prSet/>
      <dgm:spPr/>
      <dgm:t>
        <a:bodyPr/>
        <a:lstStyle/>
        <a:p>
          <a:endParaRPr lang="es-ES"/>
        </a:p>
      </dgm:t>
    </dgm:pt>
    <dgm:pt modelId="{C26B1C9F-6F73-4264-8090-963CEE43C158}">
      <dgm:prSet custT="1"/>
      <dgm:spPr/>
      <dgm:t>
        <a:bodyPr/>
        <a:lstStyle/>
        <a:p>
          <a:pPr marL="114300" lvl="1" indent="-114300" algn="l" defTabSz="533400">
            <a:lnSpc>
              <a:spcPct val="90000"/>
            </a:lnSpc>
            <a:spcBef>
              <a:spcPct val="0"/>
            </a:spcBef>
            <a:spcAft>
              <a:spcPct val="15000"/>
            </a:spcAft>
            <a:buChar char="•"/>
          </a:pPr>
          <a:endPar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3BF3BD0A-775A-4156-8BAF-1291A63D894B}" type="parTrans" cxnId="{E9720421-2F8E-4E4C-BA91-D6461C50DE4D}">
      <dgm:prSet/>
      <dgm:spPr/>
      <dgm:t>
        <a:bodyPr/>
        <a:lstStyle/>
        <a:p>
          <a:endParaRPr lang="es-ES"/>
        </a:p>
      </dgm:t>
    </dgm:pt>
    <dgm:pt modelId="{1BB8CC65-B364-4943-A102-6EC5DCD723C9}" type="sibTrans" cxnId="{E9720421-2F8E-4E4C-BA91-D6461C50DE4D}">
      <dgm:prSet/>
      <dgm:spPr/>
      <dgm:t>
        <a:bodyPr/>
        <a:lstStyle/>
        <a:p>
          <a:endParaRPr lang="es-ES"/>
        </a:p>
      </dgm:t>
    </dgm:pt>
    <dgm:pt modelId="{F0D040F7-9D6A-4B20-80F5-5A8C4BF4E7E8}">
      <dgm:prSet custT="1"/>
      <dgm:spPr/>
      <dgm:t>
        <a:bodyPr/>
        <a:lstStyle/>
        <a:p>
          <a:pPr marL="114300" lvl="1" indent="-114300" algn="just" defTabSz="533400">
            <a:lnSpc>
              <a:spcPct val="90000"/>
            </a:lnSpc>
            <a:spcBef>
              <a:spcPct val="0"/>
            </a:spcBef>
            <a:spcAft>
              <a:spcPct val="15000"/>
            </a:spcAft>
            <a:buNone/>
          </a:pPr>
          <a:r>
            <a:rPr lang="es-ES" sz="105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Opcionalmente y de forma irrevocable, se podrán incluir en su integridad en esta categoría los pasivos financieros híbridos a los que hace referencia el PGC;</a:t>
          </a:r>
        </a:p>
      </dgm:t>
    </dgm:pt>
    <dgm:pt modelId="{AD3FE8A0-AE07-484C-9EC3-7D19ED2D20E0}" type="parTrans" cxnId="{6168A79A-6BBB-4DD1-BE4D-276211CFFA4B}">
      <dgm:prSet/>
      <dgm:spPr/>
    </dgm:pt>
    <dgm:pt modelId="{1A4142A5-CDEF-46A2-9F4C-7DF9C8E80114}" type="sibTrans" cxnId="{6168A79A-6BBB-4DD1-BE4D-276211CFFA4B}">
      <dgm:prSet/>
      <dgm:spPr/>
    </dgm:pt>
    <dgm:pt modelId="{A44C8D02-C14F-40DE-BC39-49FCC13902FF}" type="pres">
      <dgm:prSet presAssocID="{0AF8776B-3E8A-41BA-829C-034492033EC5}" presName="Name0" presStyleCnt="0">
        <dgm:presLayoutVars>
          <dgm:dir/>
          <dgm:animLvl val="lvl"/>
          <dgm:resizeHandles val="exact"/>
        </dgm:presLayoutVars>
      </dgm:prSet>
      <dgm:spPr/>
    </dgm:pt>
    <dgm:pt modelId="{F69674D3-75A5-418D-B0B4-989E4487CAA4}" type="pres">
      <dgm:prSet presAssocID="{503D07F3-4107-417C-8F89-787D4E3C4C50}" presName="linNode" presStyleCnt="0"/>
      <dgm:spPr/>
    </dgm:pt>
    <dgm:pt modelId="{ED594B22-9508-46AF-A713-AB8EBDFF5A71}" type="pres">
      <dgm:prSet presAssocID="{503D07F3-4107-417C-8F89-787D4E3C4C50}" presName="parentText" presStyleLbl="node1" presStyleIdx="0" presStyleCnt="2" custLinFactNeighborX="-16577" custLinFactNeighborY="-19481">
        <dgm:presLayoutVars>
          <dgm:chMax val="1"/>
          <dgm:bulletEnabled val="1"/>
        </dgm:presLayoutVars>
      </dgm:prSet>
      <dgm:spPr/>
    </dgm:pt>
    <dgm:pt modelId="{ED4CF964-EAD7-4B40-9469-875DFC893793}" type="pres">
      <dgm:prSet presAssocID="{503D07F3-4107-417C-8F89-787D4E3C4C50}" presName="descendantText" presStyleLbl="alignAccFollowNode1" presStyleIdx="0" presStyleCnt="2">
        <dgm:presLayoutVars>
          <dgm:bulletEnabled val="1"/>
        </dgm:presLayoutVars>
      </dgm:prSet>
      <dgm:spPr/>
    </dgm:pt>
    <dgm:pt modelId="{C7278BE6-8409-49F8-9CF1-7FA02B7EADF6}" type="pres">
      <dgm:prSet presAssocID="{7A6BB89F-29F5-4820-870D-8894D8169632}" presName="sp" presStyleCnt="0"/>
      <dgm:spPr/>
    </dgm:pt>
    <dgm:pt modelId="{7BA72BE7-E9F1-4135-991E-9ACAF6BA0B16}" type="pres">
      <dgm:prSet presAssocID="{53E72E32-9301-45FE-A26D-4134A4A2FCD9}" presName="linNode" presStyleCnt="0"/>
      <dgm:spPr/>
    </dgm:pt>
    <dgm:pt modelId="{1F4A0DFA-3F54-428E-8FA0-7660DD1D432A}" type="pres">
      <dgm:prSet presAssocID="{53E72E32-9301-45FE-A26D-4134A4A2FCD9}" presName="parentText" presStyleLbl="node1" presStyleIdx="1" presStyleCnt="2">
        <dgm:presLayoutVars>
          <dgm:chMax val="1"/>
          <dgm:bulletEnabled val="1"/>
        </dgm:presLayoutVars>
      </dgm:prSet>
      <dgm:spPr/>
    </dgm:pt>
    <dgm:pt modelId="{F594CD08-EFB7-4151-9BC1-C2B61F08B9C6}" type="pres">
      <dgm:prSet presAssocID="{53E72E32-9301-45FE-A26D-4134A4A2FCD9}" presName="descendantText" presStyleLbl="alignAccFollowNode1" presStyleIdx="1" presStyleCnt="2" custScaleX="103711" custScaleY="137874">
        <dgm:presLayoutVars>
          <dgm:bulletEnabled val="1"/>
        </dgm:presLayoutVars>
      </dgm:prSet>
      <dgm:spPr/>
    </dgm:pt>
  </dgm:ptLst>
  <dgm:cxnLst>
    <dgm:cxn modelId="{B3540A1E-E836-40FF-8BF0-46306D1E461B}" srcId="{53E72E32-9301-45FE-A26D-4134A4A2FCD9}" destId="{352EDEDB-92E3-4D56-8C7A-8C43AFCDB983}" srcOrd="0" destOrd="0" parTransId="{A06AF4C1-1F42-4511-9927-F0ABA8A305C8}" sibTransId="{7E97DFD3-4611-4673-93A6-1078E9CF20E9}"/>
    <dgm:cxn modelId="{E9720421-2F8E-4E4C-BA91-D6461C50DE4D}" srcId="{53E72E32-9301-45FE-A26D-4134A4A2FCD9}" destId="{C26B1C9F-6F73-4264-8090-963CEE43C158}" srcOrd="4" destOrd="0" parTransId="{3BF3BD0A-775A-4156-8BAF-1291A63D894B}" sibTransId="{1BB8CC65-B364-4943-A102-6EC5DCD723C9}"/>
    <dgm:cxn modelId="{CFB8ED28-AFCE-454B-8871-3EE8F848E6DC}" type="presOf" srcId="{F0D040F7-9D6A-4B20-80F5-5A8C4BF4E7E8}" destId="{F594CD08-EFB7-4151-9BC1-C2B61F08B9C6}" srcOrd="0" destOrd="3" presId="urn:microsoft.com/office/officeart/2005/8/layout/vList5"/>
    <dgm:cxn modelId="{68844935-62BF-49BE-A158-D4249CF18F7F}" srcId="{503D07F3-4107-417C-8F89-787D4E3C4C50}" destId="{9637B9C4-46C6-42E9-8F7A-5E75B2FC8E13}" srcOrd="1" destOrd="0" parTransId="{EA440CF0-A963-43EA-8FE2-7B741D68C088}" sibTransId="{923DD06B-615D-442F-B5D6-E5BDE16F55C0}"/>
    <dgm:cxn modelId="{E097B839-7105-4FFC-B40D-787F9ABBBB41}" srcId="{503D07F3-4107-417C-8F89-787D4E3C4C50}" destId="{F086E3FD-1895-4C4E-AE32-682A7D9EC2FD}" srcOrd="0" destOrd="0" parTransId="{329D7981-13F4-4C43-B121-3762417613F5}" sibTransId="{5610E33E-1993-4AC4-B12E-7D44CE3FAB2E}"/>
    <dgm:cxn modelId="{793BD53D-F6C8-4B93-A772-E857691A892B}" srcId="{503D07F3-4107-417C-8F89-787D4E3C4C50}" destId="{E2EB3B45-7D7D-42C6-88E4-C7C9389603C6}" srcOrd="2" destOrd="0" parTransId="{07830C35-0135-4EDD-8378-C61E36146A5D}" sibTransId="{85320949-A2B9-468A-B008-49DF919AA461}"/>
    <dgm:cxn modelId="{3F510D5D-91E7-4E0A-A488-42A908FA9023}" type="presOf" srcId="{5F015264-B7CF-4F1E-97C8-91D2027E376D}" destId="{F594CD08-EFB7-4151-9BC1-C2B61F08B9C6}" srcOrd="0" destOrd="2" presId="urn:microsoft.com/office/officeart/2005/8/layout/vList5"/>
    <dgm:cxn modelId="{9FC67846-F15D-4930-880D-5C49A5F6C8B8}" srcId="{0AF8776B-3E8A-41BA-829C-034492033EC5}" destId="{53E72E32-9301-45FE-A26D-4134A4A2FCD9}" srcOrd="1" destOrd="0" parTransId="{F19884AE-CD5D-4864-A92D-6204D97CCDF6}" sibTransId="{C9918440-2FFC-4793-A9BF-DC145F62EF2F}"/>
    <dgm:cxn modelId="{C3261768-B6B3-4050-853F-DCFB0EE6B5B2}" type="presOf" srcId="{0AF8776B-3E8A-41BA-829C-034492033EC5}" destId="{A44C8D02-C14F-40DE-BC39-49FCC13902FF}" srcOrd="0" destOrd="0" presId="urn:microsoft.com/office/officeart/2005/8/layout/vList5"/>
    <dgm:cxn modelId="{22EE326D-4AC4-43D8-B86D-C4EA98CC8169}" type="presOf" srcId="{503D07F3-4107-417C-8F89-787D4E3C4C50}" destId="{ED594B22-9508-46AF-A713-AB8EBDFF5A71}" srcOrd="0" destOrd="0" presId="urn:microsoft.com/office/officeart/2005/8/layout/vList5"/>
    <dgm:cxn modelId="{5DFBC67A-DAD4-4BD8-8640-8282BC26441B}" type="presOf" srcId="{C26B1C9F-6F73-4264-8090-963CEE43C158}" destId="{F594CD08-EFB7-4151-9BC1-C2B61F08B9C6}" srcOrd="0" destOrd="4" presId="urn:microsoft.com/office/officeart/2005/8/layout/vList5"/>
    <dgm:cxn modelId="{866E3088-5F96-45FD-AF10-A32EA56996FE}" type="presOf" srcId="{C0F3DEDA-C2FC-4D5D-81E9-D38FA086B619}" destId="{F594CD08-EFB7-4151-9BC1-C2B61F08B9C6}" srcOrd="0" destOrd="1" presId="urn:microsoft.com/office/officeart/2005/8/layout/vList5"/>
    <dgm:cxn modelId="{AA1AC699-DABE-42CD-8434-517922C9197A}" srcId="{53E72E32-9301-45FE-A26D-4134A4A2FCD9}" destId="{5F015264-B7CF-4F1E-97C8-91D2027E376D}" srcOrd="2" destOrd="0" parTransId="{0B4ECD05-6328-447A-8CA4-B989E75CFED0}" sibTransId="{60C08687-DEEB-4AE7-967E-4D38CCB17D1A}"/>
    <dgm:cxn modelId="{6168A79A-6BBB-4DD1-BE4D-276211CFFA4B}" srcId="{53E72E32-9301-45FE-A26D-4134A4A2FCD9}" destId="{F0D040F7-9D6A-4B20-80F5-5A8C4BF4E7E8}" srcOrd="3" destOrd="0" parTransId="{AD3FE8A0-AE07-484C-9EC3-7D19ED2D20E0}" sibTransId="{1A4142A5-CDEF-46A2-9F4C-7DF9C8E80114}"/>
    <dgm:cxn modelId="{36EFEFC6-8A59-467E-B727-B8B277413BDF}" type="presOf" srcId="{9637B9C4-46C6-42E9-8F7A-5E75B2FC8E13}" destId="{ED4CF964-EAD7-4B40-9469-875DFC893793}" srcOrd="0" destOrd="1" presId="urn:microsoft.com/office/officeart/2005/8/layout/vList5"/>
    <dgm:cxn modelId="{C7AAA7CB-3BDD-41D9-A927-D0670D5D2190}" srcId="{53E72E32-9301-45FE-A26D-4134A4A2FCD9}" destId="{C0F3DEDA-C2FC-4D5D-81E9-D38FA086B619}" srcOrd="1" destOrd="0" parTransId="{E8FA13AB-687D-498A-B48F-26821A4F4BA9}" sibTransId="{A3E3807C-F763-46C9-8A6E-603437E3E98D}"/>
    <dgm:cxn modelId="{83A57CD2-CA16-46C6-99E9-555E0F99D126}" srcId="{0AF8776B-3E8A-41BA-829C-034492033EC5}" destId="{503D07F3-4107-417C-8F89-787D4E3C4C50}" srcOrd="0" destOrd="0" parTransId="{A9553147-0228-4DC3-8045-31814258009D}" sibTransId="{7A6BB89F-29F5-4820-870D-8894D8169632}"/>
    <dgm:cxn modelId="{0D9260E3-2276-433F-B730-32E30A6FE8DD}" type="presOf" srcId="{F086E3FD-1895-4C4E-AE32-682A7D9EC2FD}" destId="{ED4CF964-EAD7-4B40-9469-875DFC893793}" srcOrd="0" destOrd="0" presId="urn:microsoft.com/office/officeart/2005/8/layout/vList5"/>
    <dgm:cxn modelId="{8955DCEC-0261-4609-A76B-41B19A4346D0}" type="presOf" srcId="{53E72E32-9301-45FE-A26D-4134A4A2FCD9}" destId="{1F4A0DFA-3F54-428E-8FA0-7660DD1D432A}" srcOrd="0" destOrd="0" presId="urn:microsoft.com/office/officeart/2005/8/layout/vList5"/>
    <dgm:cxn modelId="{6BA918F3-1AEB-4044-B940-6F8C32E77C2C}" type="presOf" srcId="{352EDEDB-92E3-4D56-8C7A-8C43AFCDB983}" destId="{F594CD08-EFB7-4151-9BC1-C2B61F08B9C6}" srcOrd="0" destOrd="0" presId="urn:microsoft.com/office/officeart/2005/8/layout/vList5"/>
    <dgm:cxn modelId="{814FAAF5-B835-4985-8664-276C62F1DF7D}" type="presOf" srcId="{E2EB3B45-7D7D-42C6-88E4-C7C9389603C6}" destId="{ED4CF964-EAD7-4B40-9469-875DFC893793}" srcOrd="0" destOrd="2" presId="urn:microsoft.com/office/officeart/2005/8/layout/vList5"/>
    <dgm:cxn modelId="{A7FAAE4E-3F10-4808-B4B2-71322268F6CE}" type="presParOf" srcId="{A44C8D02-C14F-40DE-BC39-49FCC13902FF}" destId="{F69674D3-75A5-418D-B0B4-989E4487CAA4}" srcOrd="0" destOrd="0" presId="urn:microsoft.com/office/officeart/2005/8/layout/vList5"/>
    <dgm:cxn modelId="{38317E32-588A-4405-931B-18795889F7C7}" type="presParOf" srcId="{F69674D3-75A5-418D-B0B4-989E4487CAA4}" destId="{ED594B22-9508-46AF-A713-AB8EBDFF5A71}" srcOrd="0" destOrd="0" presId="urn:microsoft.com/office/officeart/2005/8/layout/vList5"/>
    <dgm:cxn modelId="{137B263E-451C-40BC-86B4-7620D2BD258D}" type="presParOf" srcId="{F69674D3-75A5-418D-B0B4-989E4487CAA4}" destId="{ED4CF964-EAD7-4B40-9469-875DFC893793}" srcOrd="1" destOrd="0" presId="urn:microsoft.com/office/officeart/2005/8/layout/vList5"/>
    <dgm:cxn modelId="{9701214F-CB31-4BAB-A818-35ACA4047F2A}" type="presParOf" srcId="{A44C8D02-C14F-40DE-BC39-49FCC13902FF}" destId="{C7278BE6-8409-49F8-9CF1-7FA02B7EADF6}" srcOrd="1" destOrd="0" presId="urn:microsoft.com/office/officeart/2005/8/layout/vList5"/>
    <dgm:cxn modelId="{13B6EA24-DBCC-4623-93F2-4818F69CD8B2}" type="presParOf" srcId="{A44C8D02-C14F-40DE-BC39-49FCC13902FF}" destId="{7BA72BE7-E9F1-4135-991E-9ACAF6BA0B16}" srcOrd="2" destOrd="0" presId="urn:microsoft.com/office/officeart/2005/8/layout/vList5"/>
    <dgm:cxn modelId="{167F8678-9AD1-4923-9631-B0CEFFFFEF5F}" type="presParOf" srcId="{7BA72BE7-E9F1-4135-991E-9ACAF6BA0B16}" destId="{1F4A0DFA-3F54-428E-8FA0-7660DD1D432A}" srcOrd="0" destOrd="0" presId="urn:microsoft.com/office/officeart/2005/8/layout/vList5"/>
    <dgm:cxn modelId="{B51064DC-8A20-4885-9978-DF67E9D02BF1}" type="presParOf" srcId="{7BA72BE7-E9F1-4135-991E-9ACAF6BA0B16}" destId="{F594CD08-EFB7-4151-9BC1-C2B61F08B9C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CF964-EAD7-4B40-9469-875DFC893793}">
      <dsp:nvSpPr>
        <dsp:cNvPr id="0" name=""/>
        <dsp:cNvSpPr/>
      </dsp:nvSpPr>
      <dsp:spPr>
        <a:xfrm rot="5400000">
          <a:off x="4968109" y="-2064313"/>
          <a:ext cx="697468" cy="50040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b="1" kern="1200" dirty="0">
              <a:latin typeface="Verdana" panose="020B0604030504040204" pitchFamily="34" charset="0"/>
              <a:ea typeface="Verdana" panose="020B0604030504040204" pitchFamily="34" charset="0"/>
            </a:rPr>
            <a:t>Valoración Inicial: </a:t>
          </a:r>
          <a:r>
            <a:rPr lang="es-ES" sz="1050" b="0" kern="1200" dirty="0">
              <a:latin typeface="Verdana" panose="020B0604030504040204" pitchFamily="34" charset="0"/>
              <a:ea typeface="Verdana" panose="020B0604030504040204" pitchFamily="34" charset="0"/>
            </a:rPr>
            <a:t>Valor Razonable (precio de la transición + costes)</a:t>
          </a:r>
          <a:endParaRPr lang="es-ES" sz="1100" b="0" kern="1200" dirty="0">
            <a:latin typeface="Verdana" panose="020B0604030504040204" pitchFamily="34" charset="0"/>
            <a:ea typeface="Verdana" panose="020B0604030504040204" pitchFamily="34" charset="0"/>
          </a:endParaRPr>
        </a:p>
        <a:p>
          <a:pPr marL="57150" lvl="1" indent="-57150" algn="l" defTabSz="488950">
            <a:lnSpc>
              <a:spcPct val="90000"/>
            </a:lnSpc>
            <a:spcBef>
              <a:spcPct val="0"/>
            </a:spcBef>
            <a:spcAft>
              <a:spcPct val="15000"/>
            </a:spcAft>
            <a:buChar char="•"/>
          </a:pPr>
          <a:r>
            <a:rPr lang="es-ES" sz="1100" b="1" kern="1200" dirty="0">
              <a:latin typeface="Verdana" panose="020B0604030504040204" pitchFamily="34" charset="0"/>
              <a:ea typeface="Verdana" panose="020B0604030504040204" pitchFamily="34" charset="0"/>
            </a:rPr>
            <a:t>Valoración Posterior: </a:t>
          </a:r>
          <a:r>
            <a:rPr lang="es-ES" sz="1100" b="0" kern="1200" dirty="0">
              <a:latin typeface="Verdana" panose="020B0604030504040204" pitchFamily="34" charset="0"/>
              <a:ea typeface="Verdana" panose="020B0604030504040204" pitchFamily="34" charset="0"/>
            </a:rPr>
            <a:t>Coste amortizado</a:t>
          </a:r>
        </a:p>
        <a:p>
          <a:pPr marL="57150" lvl="1" indent="-57150" algn="l" defTabSz="488950">
            <a:lnSpc>
              <a:spcPct val="90000"/>
            </a:lnSpc>
            <a:spcBef>
              <a:spcPct val="0"/>
            </a:spcBef>
            <a:spcAft>
              <a:spcPct val="15000"/>
            </a:spcAft>
            <a:buChar char="•"/>
          </a:pPr>
          <a:r>
            <a:rPr lang="es-ES" sz="1100" b="1" kern="1200" dirty="0">
              <a:latin typeface="Verdana" panose="020B0604030504040204" pitchFamily="34" charset="0"/>
              <a:ea typeface="Verdana" panose="020B0604030504040204" pitchFamily="34" charset="0"/>
            </a:rPr>
            <a:t>Deterioro: </a:t>
          </a:r>
          <a:r>
            <a:rPr lang="es-ES" sz="1100" b="0" kern="1200" dirty="0">
              <a:latin typeface="Verdana" panose="020B0604030504040204" pitchFamily="34" charset="0"/>
              <a:ea typeface="Verdana" panose="020B0604030504040204" pitchFamily="34" charset="0"/>
            </a:rPr>
            <a:t>Resultado</a:t>
          </a:r>
        </a:p>
      </dsp:txBody>
      <dsp:txXfrm rot="-5400000">
        <a:off x="2814800" y="123044"/>
        <a:ext cx="4970039" cy="629372"/>
      </dsp:txXfrm>
    </dsp:sp>
    <dsp:sp modelId="{ED594B22-9508-46AF-A713-AB8EBDFF5A71}">
      <dsp:nvSpPr>
        <dsp:cNvPr id="0" name=""/>
        <dsp:cNvSpPr/>
      </dsp:nvSpPr>
      <dsp:spPr>
        <a:xfrm>
          <a:off x="0" y="0"/>
          <a:ext cx="2814799" cy="871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Verdana" panose="020B0604030504040204" pitchFamily="34" charset="0"/>
              <a:ea typeface="Verdana" panose="020B0604030504040204" pitchFamily="34" charset="0"/>
            </a:rPr>
            <a:t>Activos a coste amortizado</a:t>
          </a:r>
        </a:p>
      </dsp:txBody>
      <dsp:txXfrm>
        <a:off x="42559" y="42559"/>
        <a:ext cx="2729681" cy="786717"/>
      </dsp:txXfrm>
    </dsp:sp>
    <dsp:sp modelId="{F594CD08-EFB7-4151-9BC1-C2B61F08B9C6}">
      <dsp:nvSpPr>
        <dsp:cNvPr id="0" name=""/>
        <dsp:cNvSpPr/>
      </dsp:nvSpPr>
      <dsp:spPr>
        <a:xfrm rot="5400000">
          <a:off x="4968109" y="-1148886"/>
          <a:ext cx="697468" cy="50040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Inicial: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 Razonable (los costes se imputan directamente a PYG</a:t>
          </a:r>
        </a:p>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Posterior: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 Razonable</a:t>
          </a:r>
          <a:endPar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Deterioro: NO SE DETERIORAN</a:t>
          </a:r>
        </a:p>
      </dsp:txBody>
      <dsp:txXfrm rot="-5400000">
        <a:off x="2814800" y="1038471"/>
        <a:ext cx="4970039" cy="629372"/>
      </dsp:txXfrm>
    </dsp:sp>
    <dsp:sp modelId="{1F4A0DFA-3F54-428E-8FA0-7660DD1D432A}">
      <dsp:nvSpPr>
        <dsp:cNvPr id="0" name=""/>
        <dsp:cNvSpPr/>
      </dsp:nvSpPr>
      <dsp:spPr>
        <a:xfrm>
          <a:off x="0" y="917239"/>
          <a:ext cx="2814799" cy="871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Verdana" panose="020B0604030504040204" pitchFamily="34" charset="0"/>
              <a:ea typeface="Verdana" panose="020B0604030504040204" pitchFamily="34" charset="0"/>
            </a:rPr>
            <a:t>Valor</a:t>
          </a:r>
          <a:r>
            <a:rPr lang="es-ES" sz="1200" kern="1200" baseline="0" dirty="0">
              <a:latin typeface="Verdana" panose="020B0604030504040204" pitchFamily="34" charset="0"/>
              <a:ea typeface="Verdana" panose="020B0604030504040204" pitchFamily="34" charset="0"/>
            </a:rPr>
            <a:t> Razonable con cambios en la cuenta </a:t>
          </a:r>
          <a:r>
            <a:rPr lang="es-ES" sz="1200" kern="1200" baseline="0">
              <a:latin typeface="Verdana" panose="020B0604030504040204" pitchFamily="34" charset="0"/>
              <a:ea typeface="Verdana" panose="020B0604030504040204" pitchFamily="34" charset="0"/>
            </a:rPr>
            <a:t>de PYG</a:t>
          </a:r>
          <a:endParaRPr lang="es-ES" sz="1200" kern="1200" dirty="0">
            <a:latin typeface="Verdana" panose="020B0604030504040204" pitchFamily="34" charset="0"/>
            <a:ea typeface="Verdana" panose="020B0604030504040204" pitchFamily="34" charset="0"/>
          </a:endParaRPr>
        </a:p>
      </dsp:txBody>
      <dsp:txXfrm>
        <a:off x="42559" y="959798"/>
        <a:ext cx="2729681" cy="786717"/>
      </dsp:txXfrm>
    </dsp:sp>
    <dsp:sp modelId="{3D7CC902-40F4-47E4-8A14-369E3A1B9FE8}">
      <dsp:nvSpPr>
        <dsp:cNvPr id="0" name=""/>
        <dsp:cNvSpPr/>
      </dsp:nvSpPr>
      <dsp:spPr>
        <a:xfrm rot="5400000">
          <a:off x="4968109" y="-233459"/>
          <a:ext cx="697468" cy="50040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Inicial: </a:t>
          </a:r>
          <a:r>
            <a:rPr lang="es-ES" sz="1100" b="0" kern="1200" dirty="0">
              <a:latin typeface="Verdana" panose="020B0604030504040204" pitchFamily="34" charset="0"/>
              <a:ea typeface="Verdana" panose="020B0604030504040204" pitchFamily="34" charset="0"/>
            </a:rPr>
            <a:t>Valor Razonable (precio de la transición + costes)</a:t>
          </a:r>
          <a:endPar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Posterior: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Coste</a:t>
          </a:r>
          <a:endPar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Deterioro.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Resultado</a:t>
          </a:r>
        </a:p>
      </dsp:txBody>
      <dsp:txXfrm rot="-5400000">
        <a:off x="2814800" y="1953898"/>
        <a:ext cx="4970039" cy="629372"/>
      </dsp:txXfrm>
    </dsp:sp>
    <dsp:sp modelId="{BFD9AD49-6D77-4A95-8B85-E4902EFEE34A}">
      <dsp:nvSpPr>
        <dsp:cNvPr id="0" name=""/>
        <dsp:cNvSpPr/>
      </dsp:nvSpPr>
      <dsp:spPr>
        <a:xfrm>
          <a:off x="0" y="1832666"/>
          <a:ext cx="2814799" cy="871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711200">
            <a:lnSpc>
              <a:spcPct val="90000"/>
            </a:lnSpc>
            <a:spcBef>
              <a:spcPct val="0"/>
            </a:spcBef>
            <a:spcAft>
              <a:spcPct val="35000"/>
            </a:spcAft>
            <a:buNone/>
          </a:pPr>
          <a:r>
            <a:rPr lang="es-ES" sz="1200" kern="1200" dirty="0">
              <a:solidFill>
                <a:prstClr val="white"/>
              </a:solidFill>
              <a:latin typeface="Verdana" panose="020B0604030504040204" pitchFamily="34" charset="0"/>
              <a:ea typeface="Verdana" panose="020B0604030504040204" pitchFamily="34" charset="0"/>
              <a:cs typeface="+mn-cs"/>
            </a:rPr>
            <a:t>Activos</a:t>
          </a:r>
          <a:r>
            <a:rPr lang="es-ES" sz="1200" kern="1200" baseline="0" dirty="0">
              <a:solidFill>
                <a:prstClr val="white"/>
              </a:solidFill>
              <a:latin typeface="Verdana" panose="020B0604030504040204" pitchFamily="34" charset="0"/>
              <a:ea typeface="Verdana" panose="020B0604030504040204" pitchFamily="34" charset="0"/>
              <a:cs typeface="+mn-cs"/>
            </a:rPr>
            <a:t> financieros a coste</a:t>
          </a:r>
          <a:endParaRPr lang="es-ES" sz="1200" kern="1200" dirty="0">
            <a:solidFill>
              <a:prstClr val="white"/>
            </a:solidFill>
            <a:latin typeface="Verdana" panose="020B0604030504040204" pitchFamily="34" charset="0"/>
            <a:ea typeface="Verdana" panose="020B0604030504040204" pitchFamily="34" charset="0"/>
            <a:cs typeface="+mn-cs"/>
          </a:endParaRPr>
        </a:p>
      </dsp:txBody>
      <dsp:txXfrm>
        <a:off x="42559" y="1875225"/>
        <a:ext cx="2729681" cy="786717"/>
      </dsp:txXfrm>
    </dsp:sp>
    <dsp:sp modelId="{E44F27DB-1C98-4B9D-AA05-83E0F6E41193}">
      <dsp:nvSpPr>
        <dsp:cNvPr id="0" name=""/>
        <dsp:cNvSpPr/>
      </dsp:nvSpPr>
      <dsp:spPr>
        <a:xfrm rot="5400000">
          <a:off x="4968109" y="681966"/>
          <a:ext cx="697468" cy="50040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Inicial: </a:t>
          </a:r>
          <a:r>
            <a:rPr lang="es-ES" sz="1100" b="0" kern="1200" dirty="0">
              <a:latin typeface="Verdana" panose="020B0604030504040204" pitchFamily="34" charset="0"/>
              <a:ea typeface="Verdana" panose="020B0604030504040204" pitchFamily="34" charset="0"/>
            </a:rPr>
            <a:t>Valor Razonable (precio de la transición + costes)</a:t>
          </a: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p>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Valoración Posterior: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Valor Razonable contra PN</a:t>
          </a:r>
        </a:p>
        <a:p>
          <a:pPr marL="114300" lvl="1" indent="-114300" algn="l" defTabSz="533400">
            <a:lnSpc>
              <a:spcPct val="90000"/>
            </a:lnSpc>
            <a:spcBef>
              <a:spcPct val="0"/>
            </a:spcBef>
            <a:spcAft>
              <a:spcPct val="15000"/>
            </a:spcAft>
            <a:buChar char="•"/>
          </a:pP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Deterioro: </a:t>
          </a:r>
          <a:r>
            <a:rPr lang="es-ES" sz="110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Regla del </a:t>
          </a:r>
          <a:r>
            <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40% (Consulta 4 del BOICAC 77)</a:t>
          </a:r>
        </a:p>
      </dsp:txBody>
      <dsp:txXfrm rot="-5400000">
        <a:off x="2814800" y="2869323"/>
        <a:ext cx="4970039" cy="629372"/>
      </dsp:txXfrm>
    </dsp:sp>
    <dsp:sp modelId="{02CA7EFB-B721-4F95-A2EB-958B5AD4137F}">
      <dsp:nvSpPr>
        <dsp:cNvPr id="0" name=""/>
        <dsp:cNvSpPr/>
      </dsp:nvSpPr>
      <dsp:spPr>
        <a:xfrm>
          <a:off x="0" y="2748093"/>
          <a:ext cx="2814799" cy="871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711200">
            <a:lnSpc>
              <a:spcPct val="90000"/>
            </a:lnSpc>
            <a:spcBef>
              <a:spcPct val="0"/>
            </a:spcBef>
            <a:spcAft>
              <a:spcPct val="35000"/>
            </a:spcAft>
            <a:buNone/>
          </a:pPr>
          <a:r>
            <a:rPr lang="es-ES" sz="1200" kern="1200" dirty="0">
              <a:solidFill>
                <a:prstClr val="white"/>
              </a:solidFill>
              <a:latin typeface="Verdana" panose="020B0604030504040204" pitchFamily="34" charset="0"/>
              <a:ea typeface="Verdana" panose="020B0604030504040204" pitchFamily="34" charset="0"/>
              <a:cs typeface="+mn-cs"/>
            </a:rPr>
            <a:t>Activos</a:t>
          </a:r>
          <a:r>
            <a:rPr lang="es-ES" sz="1200" kern="1200" baseline="0" dirty="0">
              <a:solidFill>
                <a:prstClr val="white"/>
              </a:solidFill>
              <a:latin typeface="Verdana" panose="020B0604030504040204" pitchFamily="34" charset="0"/>
              <a:ea typeface="Verdana" panose="020B0604030504040204" pitchFamily="34" charset="0"/>
              <a:cs typeface="+mn-cs"/>
            </a:rPr>
            <a:t> Financieros a valor razonable con cambios en PN</a:t>
          </a:r>
          <a:endParaRPr lang="es-ES" sz="1200" kern="1200" dirty="0">
            <a:solidFill>
              <a:prstClr val="white"/>
            </a:solidFill>
            <a:latin typeface="Verdana" panose="020B0604030504040204" pitchFamily="34" charset="0"/>
            <a:ea typeface="Verdana" panose="020B0604030504040204" pitchFamily="34" charset="0"/>
            <a:cs typeface="+mn-cs"/>
          </a:endParaRPr>
        </a:p>
      </dsp:txBody>
      <dsp:txXfrm>
        <a:off x="42559" y="2790652"/>
        <a:ext cx="2729681" cy="786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CF964-EAD7-4B40-9469-875DFC893793}">
      <dsp:nvSpPr>
        <dsp:cNvPr id="0" name=""/>
        <dsp:cNvSpPr/>
      </dsp:nvSpPr>
      <dsp:spPr>
        <a:xfrm rot="5400000">
          <a:off x="4644133" y="-1660710"/>
          <a:ext cx="1345420" cy="50040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44500">
            <a:lnSpc>
              <a:spcPct val="90000"/>
            </a:lnSpc>
            <a:spcBef>
              <a:spcPct val="0"/>
            </a:spcBef>
            <a:spcAft>
              <a:spcPct val="15000"/>
            </a:spcAft>
            <a:buNone/>
          </a:pPr>
          <a:r>
            <a:rPr lang="es-ES" sz="1000" b="0" kern="1200" dirty="0">
              <a:latin typeface="Verdana" panose="020B0604030504040204" pitchFamily="34" charset="0"/>
              <a:ea typeface="Verdana" panose="020B0604030504040204" pitchFamily="34" charset="0"/>
            </a:rPr>
            <a:t>La empresa clasificará todos los pasivos financieros en esta categoría, excepto cuando deban valorarse a valor razonable con cambios en la cuenta de PYG.</a:t>
          </a:r>
        </a:p>
        <a:p>
          <a:pPr marL="57150" lvl="1" indent="-57150" algn="just" defTabSz="444500">
            <a:lnSpc>
              <a:spcPct val="90000"/>
            </a:lnSpc>
            <a:spcBef>
              <a:spcPct val="0"/>
            </a:spcBef>
            <a:spcAft>
              <a:spcPct val="15000"/>
            </a:spcAft>
            <a:buNone/>
          </a:pPr>
          <a:r>
            <a:rPr lang="es-ES" sz="1000" b="0" kern="1200" dirty="0">
              <a:latin typeface="Verdana" panose="020B0604030504040204" pitchFamily="34" charset="0"/>
              <a:ea typeface="Verdana" panose="020B0604030504040204" pitchFamily="34" charset="0"/>
            </a:rPr>
            <a:t>-En esta categoría se incluyen los débitos por operaciones comerciales y los débitos por operaciones no comerciales.</a:t>
          </a:r>
        </a:p>
        <a:p>
          <a:pPr marL="57150" lvl="1" indent="-57150" algn="just" defTabSz="444500">
            <a:lnSpc>
              <a:spcPct val="90000"/>
            </a:lnSpc>
            <a:spcBef>
              <a:spcPct val="0"/>
            </a:spcBef>
            <a:spcAft>
              <a:spcPct val="15000"/>
            </a:spcAft>
            <a:buNone/>
          </a:pPr>
          <a:r>
            <a:rPr lang="es-ES" sz="1000" b="0" kern="1200" dirty="0">
              <a:latin typeface="Verdana" panose="020B0604030504040204" pitchFamily="34" charset="0"/>
              <a:ea typeface="Verdana" panose="020B0604030504040204" pitchFamily="34" charset="0"/>
            </a:rPr>
            <a:t>-Los préstamos participativos que tengan las características de un préstamo ordinario o común también se incluirán en esta categoría sin perjuicio de que la operación se acuerde a un tipo de interés cero o por debajo de mercado</a:t>
          </a:r>
        </a:p>
      </dsp:txBody>
      <dsp:txXfrm rot="-5400000">
        <a:off x="2814800" y="234301"/>
        <a:ext cx="4938409" cy="1214064"/>
      </dsp:txXfrm>
    </dsp:sp>
    <dsp:sp modelId="{ED594B22-9508-46AF-A713-AB8EBDFF5A71}">
      <dsp:nvSpPr>
        <dsp:cNvPr id="0" name=""/>
        <dsp:cNvSpPr/>
      </dsp:nvSpPr>
      <dsp:spPr>
        <a:xfrm>
          <a:off x="0" y="0"/>
          <a:ext cx="2814799" cy="16817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Verdana" panose="020B0604030504040204" pitchFamily="34" charset="0"/>
              <a:ea typeface="Verdana" panose="020B0604030504040204" pitchFamily="34" charset="0"/>
            </a:rPr>
            <a:t>Pasivos a coste amortizado</a:t>
          </a:r>
        </a:p>
      </dsp:txBody>
      <dsp:txXfrm>
        <a:off x="82097" y="82097"/>
        <a:ext cx="2650605" cy="1517581"/>
      </dsp:txXfrm>
    </dsp:sp>
    <dsp:sp modelId="{F594CD08-EFB7-4151-9BC1-C2B61F08B9C6}">
      <dsp:nvSpPr>
        <dsp:cNvPr id="0" name=""/>
        <dsp:cNvSpPr/>
      </dsp:nvSpPr>
      <dsp:spPr>
        <a:xfrm rot="5400000">
          <a:off x="4355411" y="159725"/>
          <a:ext cx="1854984" cy="50681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None/>
          </a:pPr>
          <a:r>
            <a:rPr lang="es-ES" sz="105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En esta categoría se incluirán los pasivos financieros que cumplan alguna de las siguientes condiciones:</a:t>
          </a:r>
        </a:p>
        <a:p>
          <a:pPr marL="114300" lvl="1" indent="-114300" algn="just" defTabSz="533400">
            <a:lnSpc>
              <a:spcPct val="90000"/>
            </a:lnSpc>
            <a:spcBef>
              <a:spcPct val="0"/>
            </a:spcBef>
            <a:spcAft>
              <a:spcPct val="15000"/>
            </a:spcAft>
            <a:buNone/>
          </a:pPr>
          <a:r>
            <a:rPr lang="es-ES" sz="105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-Son pasivos que se mantienen para negociar;</a:t>
          </a:r>
        </a:p>
        <a:p>
          <a:pPr marL="114300" lvl="1" indent="-114300" algn="just" defTabSz="533400">
            <a:lnSpc>
              <a:spcPct val="90000"/>
            </a:lnSpc>
            <a:spcBef>
              <a:spcPct val="0"/>
            </a:spcBef>
            <a:spcAft>
              <a:spcPct val="15000"/>
            </a:spcAft>
            <a:buNone/>
          </a:pPr>
          <a:r>
            <a:rPr lang="es-ES" sz="105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Desde el momento del reconocimiento inicial, ha sido designado por la entidad para contabilizarlo al valor razonable con cambios en la cuenta de pérdidas y ganancias.</a:t>
          </a:r>
        </a:p>
        <a:p>
          <a:pPr marL="114300" lvl="1" indent="-114300" algn="just" defTabSz="533400">
            <a:lnSpc>
              <a:spcPct val="90000"/>
            </a:lnSpc>
            <a:spcBef>
              <a:spcPct val="0"/>
            </a:spcBef>
            <a:spcAft>
              <a:spcPct val="15000"/>
            </a:spcAft>
            <a:buNone/>
          </a:pPr>
          <a:r>
            <a:rPr lang="es-ES" sz="1050" b="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Opcionalmente y de forma irrevocable, se podrán incluir en su integridad en esta categoría los pasivos financieros híbridos a los que hace referencia el PGC;</a:t>
          </a:r>
        </a:p>
        <a:p>
          <a:pPr marL="114300" lvl="1" indent="-114300" algn="l" defTabSz="533400">
            <a:lnSpc>
              <a:spcPct val="90000"/>
            </a:lnSpc>
            <a:spcBef>
              <a:spcPct val="0"/>
            </a:spcBef>
            <a:spcAft>
              <a:spcPct val="15000"/>
            </a:spcAft>
            <a:buChar char="•"/>
          </a:pPr>
          <a:endParaRPr lang="es-ES" sz="11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rot="-5400000">
        <a:off x="2748827" y="1856863"/>
        <a:ext cx="4977600" cy="1673878"/>
      </dsp:txXfrm>
    </dsp:sp>
    <dsp:sp modelId="{1F4A0DFA-3F54-428E-8FA0-7660DD1D432A}">
      <dsp:nvSpPr>
        <dsp:cNvPr id="0" name=""/>
        <dsp:cNvSpPr/>
      </dsp:nvSpPr>
      <dsp:spPr>
        <a:xfrm>
          <a:off x="0" y="1852914"/>
          <a:ext cx="2748827" cy="16817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Verdana" panose="020B0604030504040204" pitchFamily="34" charset="0"/>
              <a:ea typeface="Verdana" panose="020B0604030504040204" pitchFamily="34" charset="0"/>
            </a:rPr>
            <a:t>Valor</a:t>
          </a:r>
          <a:r>
            <a:rPr lang="es-ES" sz="1200" kern="1200" baseline="0" dirty="0">
              <a:latin typeface="Verdana" panose="020B0604030504040204" pitchFamily="34" charset="0"/>
              <a:ea typeface="Verdana" panose="020B0604030504040204" pitchFamily="34" charset="0"/>
            </a:rPr>
            <a:t> Razonable con cambios en la cuenta de PYGC</a:t>
          </a:r>
          <a:endParaRPr lang="es-ES" sz="1200" kern="1200" dirty="0">
            <a:latin typeface="Verdana" panose="020B0604030504040204" pitchFamily="34" charset="0"/>
            <a:ea typeface="Verdana" panose="020B0604030504040204" pitchFamily="34" charset="0"/>
          </a:endParaRPr>
        </a:p>
      </dsp:txBody>
      <dsp:txXfrm>
        <a:off x="82097" y="1935011"/>
        <a:ext cx="2584633" cy="15175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CB26DCD-4E7D-4B61-9EAE-2919165A4E42}" type="datetimeFigureOut">
              <a:rPr lang="es-ES" smtClean="0"/>
              <a:t>12/07/2022</a:t>
            </a:fld>
            <a:endParaRPr lang="es-ES" dirty="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55A7E6-AFF5-4E6C-B1AE-60D28DEEB1BF}" type="slidenum">
              <a:rPr lang="es-ES" smtClean="0"/>
              <a:t>‹Nº›</a:t>
            </a:fld>
            <a:endParaRPr lang="es-ES" dirty="0"/>
          </a:p>
        </p:txBody>
      </p:sp>
    </p:spTree>
    <p:extLst>
      <p:ext uri="{BB962C8B-B14F-4D97-AF65-F5344CB8AC3E}">
        <p14:creationId xmlns:p14="http://schemas.microsoft.com/office/powerpoint/2010/main" val="110660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055A7E6-AFF5-4E6C-B1AE-60D28DEEB1BF}" type="slidenum">
              <a:rPr lang="es-ES" smtClean="0"/>
              <a:t>10</a:t>
            </a:fld>
            <a:endParaRPr lang="es-ES"/>
          </a:p>
        </p:txBody>
      </p:sp>
    </p:spTree>
    <p:extLst>
      <p:ext uri="{BB962C8B-B14F-4D97-AF65-F5344CB8AC3E}">
        <p14:creationId xmlns:p14="http://schemas.microsoft.com/office/powerpoint/2010/main" val="405668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055A7E6-AFF5-4E6C-B1AE-60D28DEEB1BF}" type="slidenum">
              <a:rPr lang="es-ES" smtClean="0"/>
              <a:t>11</a:t>
            </a:fld>
            <a:endParaRPr lang="es-ES"/>
          </a:p>
        </p:txBody>
      </p:sp>
    </p:spTree>
    <p:extLst>
      <p:ext uri="{BB962C8B-B14F-4D97-AF65-F5344CB8AC3E}">
        <p14:creationId xmlns:p14="http://schemas.microsoft.com/office/powerpoint/2010/main" val="165170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055A7E6-AFF5-4E6C-B1AE-60D28DEEB1BF}" type="slidenum">
              <a:rPr lang="es-ES" smtClean="0"/>
              <a:t>12</a:t>
            </a:fld>
            <a:endParaRPr lang="es-ES"/>
          </a:p>
        </p:txBody>
      </p:sp>
    </p:spTree>
    <p:extLst>
      <p:ext uri="{BB962C8B-B14F-4D97-AF65-F5344CB8AC3E}">
        <p14:creationId xmlns:p14="http://schemas.microsoft.com/office/powerpoint/2010/main" val="364936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055A7E6-AFF5-4E6C-B1AE-60D28DEEB1BF}" type="slidenum">
              <a:rPr lang="es-ES" smtClean="0"/>
              <a:t>13</a:t>
            </a:fld>
            <a:endParaRPr lang="es-ES"/>
          </a:p>
        </p:txBody>
      </p:sp>
    </p:spTree>
    <p:extLst>
      <p:ext uri="{BB962C8B-B14F-4D97-AF65-F5344CB8AC3E}">
        <p14:creationId xmlns:p14="http://schemas.microsoft.com/office/powerpoint/2010/main" val="27427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055A7E6-AFF5-4E6C-B1AE-60D28DEEB1BF}" type="slidenum">
              <a:rPr lang="es-ES" smtClean="0"/>
              <a:t>14</a:t>
            </a:fld>
            <a:endParaRPr lang="es-ES"/>
          </a:p>
        </p:txBody>
      </p:sp>
    </p:spTree>
    <p:extLst>
      <p:ext uri="{BB962C8B-B14F-4D97-AF65-F5344CB8AC3E}">
        <p14:creationId xmlns:p14="http://schemas.microsoft.com/office/powerpoint/2010/main" val="331386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055A7E6-AFF5-4E6C-B1AE-60D28DEEB1BF}" type="slidenum">
              <a:rPr lang="es-ES" smtClean="0"/>
              <a:t>15</a:t>
            </a:fld>
            <a:endParaRPr lang="es-ES" dirty="0"/>
          </a:p>
        </p:txBody>
      </p:sp>
    </p:spTree>
    <p:extLst>
      <p:ext uri="{BB962C8B-B14F-4D97-AF65-F5344CB8AC3E}">
        <p14:creationId xmlns:p14="http://schemas.microsoft.com/office/powerpoint/2010/main" val="208681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055A7E6-AFF5-4E6C-B1AE-60D28DEEB1BF}" type="slidenum">
              <a:rPr lang="es-ES" smtClean="0"/>
              <a:t>16</a:t>
            </a:fld>
            <a:endParaRPr lang="es-ES" dirty="0"/>
          </a:p>
        </p:txBody>
      </p:sp>
    </p:spTree>
    <p:extLst>
      <p:ext uri="{BB962C8B-B14F-4D97-AF65-F5344CB8AC3E}">
        <p14:creationId xmlns:p14="http://schemas.microsoft.com/office/powerpoint/2010/main" val="18701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C4DB10-A7B7-4A7A-B8CF-F95C48EB91DA}"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547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C4DB10-A7B7-4A7A-B8CF-F95C48EB91DA}"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499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4FA413D7-FE00-FF40-A201-83E48925139C}" type="datetimeFigureOut">
              <a:rPr lang="es-ES" smtClean="0"/>
              <a:t>12/07/2022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84007E3-601C-9542-BE34-75ACA99F0FF2}" type="slidenum">
              <a:rPr lang="es-ES" smtClean="0"/>
              <a:t>‹Nº›</a:t>
            </a:fld>
            <a:endParaRPr lang="es-ES" dirty="0"/>
          </a:p>
        </p:txBody>
      </p:sp>
    </p:spTree>
    <p:extLst>
      <p:ext uri="{BB962C8B-B14F-4D97-AF65-F5344CB8AC3E}">
        <p14:creationId xmlns:p14="http://schemas.microsoft.com/office/powerpoint/2010/main" val="322502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FA413D7-FE00-FF40-A201-83E48925139C}" type="datetimeFigureOut">
              <a:rPr lang="es-ES" smtClean="0"/>
              <a:t>12/07/2022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84007E3-601C-9542-BE34-75ACA99F0FF2}" type="slidenum">
              <a:rPr lang="es-ES" smtClean="0"/>
              <a:t>‹Nº›</a:t>
            </a:fld>
            <a:endParaRPr lang="es-ES" dirty="0"/>
          </a:p>
        </p:txBody>
      </p:sp>
    </p:spTree>
    <p:extLst>
      <p:ext uri="{BB962C8B-B14F-4D97-AF65-F5344CB8AC3E}">
        <p14:creationId xmlns:p14="http://schemas.microsoft.com/office/powerpoint/2010/main" val="89104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FA413D7-FE00-FF40-A201-83E48925139C}" type="datetimeFigureOut">
              <a:rPr lang="es-ES" smtClean="0"/>
              <a:t>12/07/2022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84007E3-601C-9542-BE34-75ACA99F0FF2}" type="slidenum">
              <a:rPr lang="es-ES" smtClean="0"/>
              <a:t>‹Nº›</a:t>
            </a:fld>
            <a:endParaRPr lang="es-ES" dirty="0"/>
          </a:p>
        </p:txBody>
      </p:sp>
    </p:spTree>
    <p:extLst>
      <p:ext uri="{BB962C8B-B14F-4D97-AF65-F5344CB8AC3E}">
        <p14:creationId xmlns:p14="http://schemas.microsoft.com/office/powerpoint/2010/main" val="125143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FA413D7-FE00-FF40-A201-83E48925139C}" type="datetimeFigureOut">
              <a:rPr lang="es-ES" smtClean="0"/>
              <a:t>12/07/2022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84007E3-601C-9542-BE34-75ACA99F0FF2}" type="slidenum">
              <a:rPr lang="es-ES" smtClean="0"/>
              <a:t>‹Nº›</a:t>
            </a:fld>
            <a:endParaRPr lang="es-ES" dirty="0"/>
          </a:p>
        </p:txBody>
      </p:sp>
    </p:spTree>
    <p:extLst>
      <p:ext uri="{BB962C8B-B14F-4D97-AF65-F5344CB8AC3E}">
        <p14:creationId xmlns:p14="http://schemas.microsoft.com/office/powerpoint/2010/main" val="117485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FA413D7-FE00-FF40-A201-83E48925139C}" type="datetimeFigureOut">
              <a:rPr lang="es-ES" smtClean="0"/>
              <a:t>12/07/2022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84007E3-601C-9542-BE34-75ACA99F0FF2}" type="slidenum">
              <a:rPr lang="es-ES" smtClean="0"/>
              <a:t>‹Nº›</a:t>
            </a:fld>
            <a:endParaRPr lang="es-ES" dirty="0"/>
          </a:p>
        </p:txBody>
      </p:sp>
    </p:spTree>
    <p:extLst>
      <p:ext uri="{BB962C8B-B14F-4D97-AF65-F5344CB8AC3E}">
        <p14:creationId xmlns:p14="http://schemas.microsoft.com/office/powerpoint/2010/main" val="220840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4FA413D7-FE00-FF40-A201-83E48925139C}" type="datetimeFigureOut">
              <a:rPr lang="es-ES" smtClean="0"/>
              <a:t>12/07/2022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84007E3-601C-9542-BE34-75ACA99F0FF2}" type="slidenum">
              <a:rPr lang="es-ES" smtClean="0"/>
              <a:t>‹Nº›</a:t>
            </a:fld>
            <a:endParaRPr lang="es-ES" dirty="0"/>
          </a:p>
        </p:txBody>
      </p:sp>
    </p:spTree>
    <p:extLst>
      <p:ext uri="{BB962C8B-B14F-4D97-AF65-F5344CB8AC3E}">
        <p14:creationId xmlns:p14="http://schemas.microsoft.com/office/powerpoint/2010/main" val="131385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FA413D7-FE00-FF40-A201-83E48925139C}" type="datetimeFigureOut">
              <a:rPr lang="es-ES" smtClean="0"/>
              <a:t>12/07/2022</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84007E3-601C-9542-BE34-75ACA99F0FF2}" type="slidenum">
              <a:rPr lang="es-ES" smtClean="0"/>
              <a:t>‹Nº›</a:t>
            </a:fld>
            <a:endParaRPr lang="es-ES" dirty="0"/>
          </a:p>
        </p:txBody>
      </p:sp>
    </p:spTree>
    <p:extLst>
      <p:ext uri="{BB962C8B-B14F-4D97-AF65-F5344CB8AC3E}">
        <p14:creationId xmlns:p14="http://schemas.microsoft.com/office/powerpoint/2010/main" val="209324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4FA413D7-FE00-FF40-A201-83E48925139C}" type="datetimeFigureOut">
              <a:rPr lang="es-ES" smtClean="0"/>
              <a:t>12/07/2022</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84007E3-601C-9542-BE34-75ACA99F0FF2}" type="slidenum">
              <a:rPr lang="es-ES" smtClean="0"/>
              <a:t>‹Nº›</a:t>
            </a:fld>
            <a:endParaRPr lang="es-ES" dirty="0"/>
          </a:p>
        </p:txBody>
      </p:sp>
    </p:spTree>
    <p:extLst>
      <p:ext uri="{BB962C8B-B14F-4D97-AF65-F5344CB8AC3E}">
        <p14:creationId xmlns:p14="http://schemas.microsoft.com/office/powerpoint/2010/main" val="201075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FA413D7-FE00-FF40-A201-83E48925139C}" type="datetimeFigureOut">
              <a:rPr lang="es-ES" smtClean="0"/>
              <a:t>12/07/2022</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84007E3-601C-9542-BE34-75ACA99F0FF2}" type="slidenum">
              <a:rPr lang="es-ES" smtClean="0"/>
              <a:t>‹Nº›</a:t>
            </a:fld>
            <a:endParaRPr lang="es-ES" dirty="0"/>
          </a:p>
        </p:txBody>
      </p:sp>
    </p:spTree>
    <p:extLst>
      <p:ext uri="{BB962C8B-B14F-4D97-AF65-F5344CB8AC3E}">
        <p14:creationId xmlns:p14="http://schemas.microsoft.com/office/powerpoint/2010/main" val="164308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FA413D7-FE00-FF40-A201-83E48925139C}" type="datetimeFigureOut">
              <a:rPr lang="es-ES" smtClean="0"/>
              <a:t>12/07/2022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84007E3-601C-9542-BE34-75ACA99F0FF2}" type="slidenum">
              <a:rPr lang="es-ES" smtClean="0"/>
              <a:t>‹Nº›</a:t>
            </a:fld>
            <a:endParaRPr lang="es-ES" dirty="0"/>
          </a:p>
        </p:txBody>
      </p:sp>
    </p:spTree>
    <p:extLst>
      <p:ext uri="{BB962C8B-B14F-4D97-AF65-F5344CB8AC3E}">
        <p14:creationId xmlns:p14="http://schemas.microsoft.com/office/powerpoint/2010/main" val="2740674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FA413D7-FE00-FF40-A201-83E48925139C}" type="datetimeFigureOut">
              <a:rPr lang="es-ES" smtClean="0"/>
              <a:t>12/07/2022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84007E3-601C-9542-BE34-75ACA99F0FF2}" type="slidenum">
              <a:rPr lang="es-ES" smtClean="0"/>
              <a:t>‹Nº›</a:t>
            </a:fld>
            <a:endParaRPr lang="es-ES" dirty="0"/>
          </a:p>
        </p:txBody>
      </p:sp>
    </p:spTree>
    <p:extLst>
      <p:ext uri="{BB962C8B-B14F-4D97-AF65-F5344CB8AC3E}">
        <p14:creationId xmlns:p14="http://schemas.microsoft.com/office/powerpoint/2010/main" val="375890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FA413D7-FE00-FF40-A201-83E48925139C}" type="datetimeFigureOut">
              <a:rPr lang="es-ES" smtClean="0"/>
              <a:t>12/07/2022</a:t>
            </a:fld>
            <a:endParaRPr lang="es-ES" dirty="0"/>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84007E3-601C-9542-BE34-75ACA99F0FF2}" type="slidenum">
              <a:rPr lang="es-ES" smtClean="0"/>
              <a:t>‹Nº›</a:t>
            </a:fld>
            <a:endParaRPr lang="es-ES" dirty="0"/>
          </a:p>
        </p:txBody>
      </p:sp>
      <p:pic>
        <p:nvPicPr>
          <p:cNvPr id="7" name="Imagen 6" descr="INT3CG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Tree>
    <p:extLst>
      <p:ext uri="{BB962C8B-B14F-4D97-AF65-F5344CB8AC3E}">
        <p14:creationId xmlns:p14="http://schemas.microsoft.com/office/powerpoint/2010/main" val="8409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_ftnref1"/><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1C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CuadroTexto 7">
            <a:extLst>
              <a:ext uri="{FF2B5EF4-FFF2-40B4-BE49-F238E27FC236}">
                <a16:creationId xmlns:a16="http://schemas.microsoft.com/office/drawing/2014/main" id="{CB8FC5FD-0F5F-1E51-EC08-C9851CFBD59C}"/>
              </a:ext>
            </a:extLst>
          </p:cNvPr>
          <p:cNvSpPr txBox="1"/>
          <p:nvPr/>
        </p:nvSpPr>
        <p:spPr>
          <a:xfrm>
            <a:off x="291071" y="4064742"/>
            <a:ext cx="6576326" cy="369332"/>
          </a:xfrm>
          <a:prstGeom prst="rect">
            <a:avLst/>
          </a:prstGeom>
          <a:noFill/>
        </p:spPr>
        <p:txBody>
          <a:bodyPr wrap="square">
            <a:spAutoFit/>
          </a:bodyPr>
          <a:lstStyle/>
          <a:p>
            <a:r>
              <a:rPr lang="es-ES" i="1" dirty="0">
                <a:latin typeface="Verdana" panose="020B0604030504040204" pitchFamily="34" charset="0"/>
                <a:ea typeface="Verdana" panose="020B0604030504040204" pitchFamily="34" charset="0"/>
                <a:cs typeface="Arial" panose="020B0604020202020204" pitchFamily="34" charset="0"/>
              </a:rPr>
              <a:t>Ponente: Jorge </a:t>
            </a:r>
            <a:r>
              <a:rPr lang="es-ES" i="1" dirty="0" err="1">
                <a:latin typeface="Verdana" panose="020B0604030504040204" pitchFamily="34" charset="0"/>
                <a:ea typeface="Verdana" panose="020B0604030504040204" pitchFamily="34" charset="0"/>
                <a:cs typeface="Arial" panose="020B0604020202020204" pitchFamily="34" charset="0"/>
              </a:rPr>
              <a:t>Capeáns</a:t>
            </a:r>
            <a:r>
              <a:rPr lang="es-ES" i="1" dirty="0">
                <a:latin typeface="Verdana" panose="020B0604030504040204" pitchFamily="34" charset="0"/>
                <a:ea typeface="Verdana" panose="020B0604030504040204" pitchFamily="34" charset="0"/>
                <a:cs typeface="Arial" panose="020B0604020202020204" pitchFamily="34" charset="0"/>
              </a:rPr>
              <a:t>. Secretario Técnico EC-CGE.</a:t>
            </a:r>
          </a:p>
        </p:txBody>
      </p:sp>
      <p:sp>
        <p:nvSpPr>
          <p:cNvPr id="2" name="CuadroTexto 1">
            <a:extLst>
              <a:ext uri="{FF2B5EF4-FFF2-40B4-BE49-F238E27FC236}">
                <a16:creationId xmlns:a16="http://schemas.microsoft.com/office/drawing/2014/main" id="{CCF68E7C-64E2-C082-6F4F-AD74936EAA05}"/>
              </a:ext>
            </a:extLst>
          </p:cNvPr>
          <p:cNvSpPr txBox="1"/>
          <p:nvPr/>
        </p:nvSpPr>
        <p:spPr>
          <a:xfrm>
            <a:off x="505691" y="768927"/>
            <a:ext cx="8049491" cy="646331"/>
          </a:xfrm>
          <a:prstGeom prst="rect">
            <a:avLst/>
          </a:prstGeom>
          <a:noFill/>
        </p:spPr>
        <p:txBody>
          <a:bodyPr wrap="square" rtlCol="0">
            <a:spAutoFit/>
          </a:bodyPr>
          <a:lstStyle/>
          <a:p>
            <a:pPr algn="just"/>
            <a:r>
              <a:rPr lang="es-ES" b="1" dirty="0">
                <a:latin typeface="Verdana" panose="020B0604030504040204" pitchFamily="34" charset="0"/>
                <a:ea typeface="Verdana" panose="020B0604030504040204" pitchFamily="34" charset="0"/>
              </a:rPr>
              <a:t>ALGUNAS CONSIDERACIONES CONTABLES SOBRE LA PRESENTACIÓN DE LAS CUENTAS ANUALES</a:t>
            </a:r>
          </a:p>
        </p:txBody>
      </p:sp>
    </p:spTree>
    <p:extLst>
      <p:ext uri="{BB962C8B-B14F-4D97-AF65-F5344CB8AC3E}">
        <p14:creationId xmlns:p14="http://schemas.microsoft.com/office/powerpoint/2010/main" val="2866269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10</a:t>
            </a:fld>
            <a:endParaRPr lang="es-ES"/>
          </a:p>
        </p:txBody>
      </p:sp>
      <p:sp>
        <p:nvSpPr>
          <p:cNvPr id="11" name="CuadroTexto 10">
            <a:extLst>
              <a:ext uri="{FF2B5EF4-FFF2-40B4-BE49-F238E27FC236}">
                <a16:creationId xmlns:a16="http://schemas.microsoft.com/office/drawing/2014/main" id="{FBB1B785-F4DD-6296-8523-660BFDC51827}"/>
              </a:ext>
            </a:extLst>
          </p:cNvPr>
          <p:cNvSpPr txBox="1"/>
          <p:nvPr/>
        </p:nvSpPr>
        <p:spPr>
          <a:xfrm>
            <a:off x="5687290" y="191183"/>
            <a:ext cx="3290455"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Resolución de Ingresos</a:t>
            </a:r>
          </a:p>
        </p:txBody>
      </p:sp>
      <p:sp>
        <p:nvSpPr>
          <p:cNvPr id="8" name="CuadroTexto 7">
            <a:extLst>
              <a:ext uri="{FF2B5EF4-FFF2-40B4-BE49-F238E27FC236}">
                <a16:creationId xmlns:a16="http://schemas.microsoft.com/office/drawing/2014/main" id="{BD6A05B4-5C17-EF0D-1455-13AEF6E73BE0}"/>
              </a:ext>
            </a:extLst>
          </p:cNvPr>
          <p:cNvSpPr txBox="1"/>
          <p:nvPr/>
        </p:nvSpPr>
        <p:spPr>
          <a:xfrm>
            <a:off x="341530" y="760879"/>
            <a:ext cx="8280920" cy="58477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endParaRPr kumimoji="0" lang="es-ES" sz="16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endParaRPr>
          </a:p>
          <a:p>
            <a:pPr marL="257175" marR="0" lvl="1" indent="0" algn="just" defTabSz="914400" rtl="0" eaLnBrk="1" fontAlgn="auto" latinLnBrk="0" hangingPunct="1">
              <a:lnSpc>
                <a:spcPct val="100000"/>
              </a:lnSpc>
              <a:spcBef>
                <a:spcPts val="0"/>
              </a:spcBef>
              <a:spcAft>
                <a:spcPts val="0"/>
              </a:spcAft>
              <a:buClr>
                <a:srgbClr val="D64C25"/>
              </a:buClr>
              <a:buSzTx/>
              <a:tabLst/>
              <a:defRPr/>
            </a:pPr>
            <a:endParaRPr kumimoji="0" lang="es-E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 name="CuadroTexto 9">
            <a:extLst>
              <a:ext uri="{FF2B5EF4-FFF2-40B4-BE49-F238E27FC236}">
                <a16:creationId xmlns:a16="http://schemas.microsoft.com/office/drawing/2014/main" id="{6A081D60-8E56-CD99-6524-C337742CEB54}"/>
              </a:ext>
            </a:extLst>
          </p:cNvPr>
          <p:cNvSpPr txBox="1"/>
          <p:nvPr/>
        </p:nvSpPr>
        <p:spPr>
          <a:xfrm>
            <a:off x="341530" y="1410541"/>
            <a:ext cx="8457074" cy="2123658"/>
          </a:xfrm>
          <a:prstGeom prst="rect">
            <a:avLst/>
          </a:prstGeom>
          <a:noFill/>
          <a:ln>
            <a:solidFill>
              <a:srgbClr val="D64C25"/>
            </a:solidFill>
          </a:ln>
        </p:spPr>
        <p:txBody>
          <a:bodyPr wrap="square">
            <a:spAutoFit/>
          </a:bodyPr>
          <a:lstStyle>
            <a:defPPr>
              <a:defRPr lang="es-ES"/>
            </a:defPPr>
            <a:lvl1pPr indent="0" algn="just">
              <a:buClr>
                <a:srgbClr val="D64C25"/>
              </a:buClr>
              <a:buFont typeface="Courier New" panose="02070309020205020404" pitchFamily="49" charset="0"/>
              <a:buNone/>
              <a:defRPr sz="1200" b="0">
                <a:solidFill>
                  <a:schemeClr val="tx1"/>
                </a:solidFill>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b="1" dirty="0"/>
              <a:t>Respecto a la Norma de Valoración núm. 14 “Ingresos por ventas y prestación de servicios”, </a:t>
            </a:r>
            <a:r>
              <a:rPr lang="es-ES" dirty="0"/>
              <a:t>el objetivo de la modificación ha sido introducir el principio básico consistente en reconocer los ingresos cuando se produzca la transferencia del control de los bienes o servicios comprometidos con el cliente y por el importe que se espera recibir de este último, a partir de un proceso secuencial de etapas, siendo las etapas las siguientes:</a:t>
            </a:r>
          </a:p>
          <a:p>
            <a:endParaRPr lang="es-ES" dirty="0"/>
          </a:p>
          <a:p>
            <a:r>
              <a:rPr lang="es-ES" dirty="0"/>
              <a:t>-	Paso 1: Identificar el contrato con el cliente;</a:t>
            </a:r>
          </a:p>
          <a:p>
            <a:r>
              <a:rPr lang="es-ES" dirty="0"/>
              <a:t>-	Paso 2: Identificar las obligaciones separadas del contrato;</a:t>
            </a:r>
          </a:p>
          <a:p>
            <a:r>
              <a:rPr lang="es-ES" dirty="0"/>
              <a:t>-	Paso 3: Determinar el precio de la transacción;</a:t>
            </a:r>
          </a:p>
          <a:p>
            <a:r>
              <a:rPr lang="es-ES" dirty="0"/>
              <a:t>-	Paso 4: Distribuir el precio de la transacción entre las obligaciones del contrato;</a:t>
            </a:r>
          </a:p>
          <a:p>
            <a:r>
              <a:rPr lang="es-ES" dirty="0"/>
              <a:t>-	Paso 5: Contabilizar los ingresos cuando (o a medida que) la entidad satisface  	las obligaciones.</a:t>
            </a:r>
          </a:p>
        </p:txBody>
      </p:sp>
      <p:sp>
        <p:nvSpPr>
          <p:cNvPr id="12" name="CuadroTexto 11">
            <a:extLst>
              <a:ext uri="{FF2B5EF4-FFF2-40B4-BE49-F238E27FC236}">
                <a16:creationId xmlns:a16="http://schemas.microsoft.com/office/drawing/2014/main" id="{BF2B4D1E-78C0-4035-D960-0E88FC80DE68}"/>
              </a:ext>
            </a:extLst>
          </p:cNvPr>
          <p:cNvSpPr txBox="1"/>
          <p:nvPr/>
        </p:nvSpPr>
        <p:spPr>
          <a:xfrm>
            <a:off x="341530" y="641861"/>
            <a:ext cx="8457074" cy="646331"/>
          </a:xfrm>
          <a:prstGeom prst="rect">
            <a:avLst/>
          </a:prstGeom>
          <a:noFill/>
          <a:ln>
            <a:solidFill>
              <a:srgbClr val="D64C25"/>
            </a:solidFill>
          </a:ln>
        </p:spPr>
        <p:txBody>
          <a:bodyPr wrap="square">
            <a:spAutoFit/>
          </a:bodyPr>
          <a:lstStyle>
            <a:defPPr>
              <a:defRPr lang="es-ES"/>
            </a:defPPr>
            <a:lvl1pPr marL="285750" indent="-285750" algn="just">
              <a:buClr>
                <a:srgbClr val="D64C25"/>
              </a:buClr>
              <a:buFont typeface="Courier New" panose="02070309020205020404" pitchFamily="49" charset="0"/>
              <a:buChar char="o"/>
              <a:defRPr sz="1400" b="1">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es-ES" sz="1200" b="0" dirty="0"/>
              <a:t>Resolución del Instituto de Contabilidad y Auditoría de Cuentas por la que se dictan normas de registro, valoración y elaboración de las cuentas anuales para el reconocimiento de ingresos por la entrega de bienes y la prestación de servicios</a:t>
            </a:r>
          </a:p>
        </p:txBody>
      </p:sp>
      <p:sp>
        <p:nvSpPr>
          <p:cNvPr id="13" name="CuadroTexto 12">
            <a:extLst>
              <a:ext uri="{FF2B5EF4-FFF2-40B4-BE49-F238E27FC236}">
                <a16:creationId xmlns:a16="http://schemas.microsoft.com/office/drawing/2014/main" id="{66CA717D-0979-CB9D-DD49-E263D5214A29}"/>
              </a:ext>
            </a:extLst>
          </p:cNvPr>
          <p:cNvSpPr txBox="1"/>
          <p:nvPr/>
        </p:nvSpPr>
        <p:spPr>
          <a:xfrm>
            <a:off x="331802" y="3735553"/>
            <a:ext cx="8466802" cy="276999"/>
          </a:xfrm>
          <a:prstGeom prst="rect">
            <a:avLst/>
          </a:prstGeom>
          <a:noFill/>
          <a:ln>
            <a:solidFill>
              <a:srgbClr val="D64C25"/>
            </a:solidFill>
          </a:ln>
        </p:spPr>
        <p:txBody>
          <a:bodyPr wrap="square">
            <a:spAutoFit/>
          </a:bodyPr>
          <a:lstStyle>
            <a:defPPr>
              <a:defRPr lang="es-ES"/>
            </a:defPPr>
            <a:lvl1pPr indent="0" algn="just">
              <a:buClr>
                <a:srgbClr val="D64C25"/>
              </a:buClr>
              <a:buFont typeface="Courier New" panose="02070309020205020404" pitchFamily="49" charset="0"/>
              <a:buNone/>
              <a:defRPr sz="1200" b="0">
                <a:solidFill>
                  <a:schemeClr val="tx1"/>
                </a:solidFill>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¿Qué pasa con las Pymes?. La NRV 16 de Pymes no se ha visto modificada. </a:t>
            </a:r>
            <a:r>
              <a:rPr lang="es-ES" b="1" dirty="0"/>
              <a:t>(Consulta 3 BOICAC 128) </a:t>
            </a:r>
          </a:p>
        </p:txBody>
      </p:sp>
    </p:spTree>
    <p:extLst>
      <p:ext uri="{BB962C8B-B14F-4D97-AF65-F5344CB8AC3E}">
        <p14:creationId xmlns:p14="http://schemas.microsoft.com/office/powerpoint/2010/main" val="426666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11</a:t>
            </a:fld>
            <a:endParaRPr lang="es-ES"/>
          </a:p>
        </p:txBody>
      </p:sp>
      <p:sp>
        <p:nvSpPr>
          <p:cNvPr id="11" name="CuadroTexto 10">
            <a:extLst>
              <a:ext uri="{FF2B5EF4-FFF2-40B4-BE49-F238E27FC236}">
                <a16:creationId xmlns:a16="http://schemas.microsoft.com/office/drawing/2014/main" id="{FBB1B785-F4DD-6296-8523-660BFDC51827}"/>
              </a:ext>
            </a:extLst>
          </p:cNvPr>
          <p:cNvSpPr txBox="1"/>
          <p:nvPr/>
        </p:nvSpPr>
        <p:spPr>
          <a:xfrm>
            <a:off x="5687290" y="191183"/>
            <a:ext cx="3290455"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Resolución de Ingresos</a:t>
            </a:r>
          </a:p>
        </p:txBody>
      </p:sp>
      <p:sp>
        <p:nvSpPr>
          <p:cNvPr id="8" name="CuadroTexto 7">
            <a:extLst>
              <a:ext uri="{FF2B5EF4-FFF2-40B4-BE49-F238E27FC236}">
                <a16:creationId xmlns:a16="http://schemas.microsoft.com/office/drawing/2014/main" id="{BD6A05B4-5C17-EF0D-1455-13AEF6E73BE0}"/>
              </a:ext>
            </a:extLst>
          </p:cNvPr>
          <p:cNvSpPr txBox="1"/>
          <p:nvPr/>
        </p:nvSpPr>
        <p:spPr>
          <a:xfrm>
            <a:off x="341530" y="760879"/>
            <a:ext cx="8280920" cy="58477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endParaRPr kumimoji="0" lang="es-ES" sz="16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endParaRPr>
          </a:p>
          <a:p>
            <a:pPr marL="257175" marR="0" lvl="1" indent="0" algn="just" defTabSz="914400" rtl="0" eaLnBrk="1" fontAlgn="auto" latinLnBrk="0" hangingPunct="1">
              <a:lnSpc>
                <a:spcPct val="100000"/>
              </a:lnSpc>
              <a:spcBef>
                <a:spcPts val="0"/>
              </a:spcBef>
              <a:spcAft>
                <a:spcPts val="0"/>
              </a:spcAft>
              <a:buClr>
                <a:srgbClr val="D64C25"/>
              </a:buClr>
              <a:buSzTx/>
              <a:tabLst/>
              <a:defRPr/>
            </a:pPr>
            <a:endParaRPr kumimoji="0" lang="es-E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2" name="CuadroTexto 11">
            <a:extLst>
              <a:ext uri="{FF2B5EF4-FFF2-40B4-BE49-F238E27FC236}">
                <a16:creationId xmlns:a16="http://schemas.microsoft.com/office/drawing/2014/main" id="{BF2B4D1E-78C0-4035-D960-0E88FC80DE68}"/>
              </a:ext>
            </a:extLst>
          </p:cNvPr>
          <p:cNvSpPr txBox="1"/>
          <p:nvPr/>
        </p:nvSpPr>
        <p:spPr>
          <a:xfrm>
            <a:off x="253452" y="1043963"/>
            <a:ext cx="8368997" cy="1754326"/>
          </a:xfrm>
          <a:prstGeom prst="rect">
            <a:avLst/>
          </a:prstGeom>
          <a:noFill/>
          <a:ln>
            <a:solidFill>
              <a:srgbClr val="D64C25"/>
            </a:solidFill>
          </a:ln>
        </p:spPr>
        <p:txBody>
          <a:bodyPr wrap="square">
            <a:spAutoFit/>
          </a:bodyPr>
          <a:lstStyle>
            <a:defPPr>
              <a:defRPr lang="es-ES"/>
            </a:defPPr>
            <a:lvl1pPr marL="285750" indent="-285750" algn="just">
              <a:buClr>
                <a:srgbClr val="D64C25"/>
              </a:buClr>
              <a:buFont typeface="Courier New" panose="02070309020205020404" pitchFamily="49" charset="0"/>
              <a:buChar char="o"/>
              <a:defRPr sz="1400" b="1">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sz="1800" b="0" dirty="0"/>
              <a:t>Artículo 21 (Costes incrementales de la obtención de un contrato);</a:t>
            </a:r>
          </a:p>
          <a:p>
            <a:r>
              <a:rPr lang="es-ES" sz="1800" b="0" dirty="0"/>
              <a:t>Artículo 22 (Costes derivados del cumplimiento de un contrato);</a:t>
            </a:r>
          </a:p>
          <a:p>
            <a:r>
              <a:rPr lang="es-ES" sz="1800" b="0" dirty="0"/>
              <a:t>Artículo 24 (Ventas con derecho a devolución);</a:t>
            </a:r>
          </a:p>
          <a:p>
            <a:r>
              <a:rPr lang="es-ES" sz="1800" b="0" dirty="0"/>
              <a:t>Artículo 29 (Acuerdo de cesión de licencias);</a:t>
            </a:r>
          </a:p>
          <a:p>
            <a:r>
              <a:rPr lang="es-ES" sz="1800" b="0" dirty="0"/>
              <a:t>Artículo 30 (Acuerdos de recompra);</a:t>
            </a:r>
          </a:p>
          <a:p>
            <a:endParaRPr lang="es-ES" sz="1800" b="0" dirty="0"/>
          </a:p>
        </p:txBody>
      </p:sp>
    </p:spTree>
    <p:extLst>
      <p:ext uri="{BB962C8B-B14F-4D97-AF65-F5344CB8AC3E}">
        <p14:creationId xmlns:p14="http://schemas.microsoft.com/office/powerpoint/2010/main" val="804174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12</a:t>
            </a:fld>
            <a:endParaRPr lang="es-ES"/>
          </a:p>
        </p:txBody>
      </p:sp>
      <p:sp>
        <p:nvSpPr>
          <p:cNvPr id="11" name="CuadroTexto 10">
            <a:extLst>
              <a:ext uri="{FF2B5EF4-FFF2-40B4-BE49-F238E27FC236}">
                <a16:creationId xmlns:a16="http://schemas.microsoft.com/office/drawing/2014/main" id="{FBB1B785-F4DD-6296-8523-660BFDC51827}"/>
              </a:ext>
            </a:extLst>
          </p:cNvPr>
          <p:cNvSpPr txBox="1"/>
          <p:nvPr/>
        </p:nvSpPr>
        <p:spPr>
          <a:xfrm>
            <a:off x="5687290" y="191183"/>
            <a:ext cx="3290455"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Cambios en la memoria</a:t>
            </a:r>
          </a:p>
        </p:txBody>
      </p:sp>
      <p:sp>
        <p:nvSpPr>
          <p:cNvPr id="8" name="CuadroTexto 7">
            <a:extLst>
              <a:ext uri="{FF2B5EF4-FFF2-40B4-BE49-F238E27FC236}">
                <a16:creationId xmlns:a16="http://schemas.microsoft.com/office/drawing/2014/main" id="{BD6A05B4-5C17-EF0D-1455-13AEF6E73BE0}"/>
              </a:ext>
            </a:extLst>
          </p:cNvPr>
          <p:cNvSpPr txBox="1"/>
          <p:nvPr/>
        </p:nvSpPr>
        <p:spPr>
          <a:xfrm>
            <a:off x="341530" y="666907"/>
            <a:ext cx="8280920" cy="58477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endParaRPr kumimoji="0" lang="es-ES" sz="16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endParaRPr>
          </a:p>
          <a:p>
            <a:pPr marL="257175" marR="0" lvl="1" indent="0" algn="just" defTabSz="914400" rtl="0" eaLnBrk="1" fontAlgn="auto" latinLnBrk="0" hangingPunct="1">
              <a:lnSpc>
                <a:spcPct val="100000"/>
              </a:lnSpc>
              <a:spcBef>
                <a:spcPts val="0"/>
              </a:spcBef>
              <a:spcAft>
                <a:spcPts val="0"/>
              </a:spcAft>
              <a:buClr>
                <a:srgbClr val="D64C25"/>
              </a:buClr>
              <a:buSzTx/>
              <a:tabLst/>
              <a:defRPr/>
            </a:pPr>
            <a:endParaRPr kumimoji="0" lang="es-E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 name="CuadroTexto 9">
            <a:extLst>
              <a:ext uri="{FF2B5EF4-FFF2-40B4-BE49-F238E27FC236}">
                <a16:creationId xmlns:a16="http://schemas.microsoft.com/office/drawing/2014/main" id="{6A081D60-8E56-CD99-6524-C337742CEB54}"/>
              </a:ext>
            </a:extLst>
          </p:cNvPr>
          <p:cNvSpPr txBox="1"/>
          <p:nvPr/>
        </p:nvSpPr>
        <p:spPr>
          <a:xfrm>
            <a:off x="341530" y="1104946"/>
            <a:ext cx="8457073" cy="3231654"/>
          </a:xfrm>
          <a:prstGeom prst="rect">
            <a:avLst/>
          </a:prstGeom>
          <a:noFill/>
          <a:ln>
            <a:solidFill>
              <a:srgbClr val="D64C25"/>
            </a:solidFill>
          </a:ln>
        </p:spPr>
        <p:txBody>
          <a:bodyPr wrap="square">
            <a:spAutoFit/>
          </a:bodyPr>
          <a:lstStyle>
            <a:defPPr>
              <a:defRPr lang="es-ES"/>
            </a:defPPr>
            <a:lvl1pPr indent="0" algn="just">
              <a:buClr>
                <a:srgbClr val="D64C25"/>
              </a:buClr>
              <a:buFont typeface="Courier New" panose="02070309020205020404" pitchFamily="49" charset="0"/>
              <a:buNone/>
              <a:defRPr sz="1200" b="0">
                <a:solidFill>
                  <a:schemeClr val="tx1"/>
                </a:solidFill>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Efectos de la primera aplicación de la modificación del PGC 2021. </a:t>
            </a:r>
            <a:r>
              <a:rPr lang="es-ES" b="1" dirty="0"/>
              <a:t>Según la Disposición Transitoria Primera RD1/2021, se informará sobre los cambios introducidos en la NRV 9ª:</a:t>
            </a:r>
          </a:p>
          <a:p>
            <a:endParaRPr lang="es-ES" dirty="0"/>
          </a:p>
          <a:p>
            <a:pPr marL="228600" indent="-228600">
              <a:buFont typeface="Courier New" panose="02070309020205020404" pitchFamily="49" charset="0"/>
              <a:buChar char="o"/>
            </a:pPr>
            <a:r>
              <a:rPr lang="es-ES" b="1" dirty="0"/>
              <a:t>Una conciliación en la fecha de primera aplicación entre cada clase de activos financieros y pasivos financieros</a:t>
            </a:r>
            <a:r>
              <a:rPr lang="es-ES" dirty="0"/>
              <a:t>, con la siguiente información:</a:t>
            </a:r>
          </a:p>
          <a:p>
            <a:pPr marL="171450" indent="-171450">
              <a:buFont typeface="Courier New" panose="02070309020205020404" pitchFamily="49" charset="0"/>
              <a:buChar char="o"/>
            </a:pPr>
            <a:endParaRPr lang="es-ES" dirty="0"/>
          </a:p>
          <a:p>
            <a:pPr marL="542925" lvl="1" indent="-285750">
              <a:buFont typeface="+mj-lt"/>
              <a:buAutoNum type="romanLcPeriod"/>
            </a:pPr>
            <a:r>
              <a:rPr lang="es-ES" sz="1200" dirty="0">
                <a:solidFill>
                  <a:schemeClr val="tx1"/>
                </a:solidFill>
              </a:rPr>
              <a:t>La categoría de valoración inicial y el importe en libros determinado de acuerdo con la anterior normativa y;</a:t>
            </a:r>
          </a:p>
          <a:p>
            <a:pPr marL="542925" lvl="1" indent="-285750">
              <a:buFont typeface="+mj-lt"/>
              <a:buAutoNum type="romanLcPeriod"/>
            </a:pPr>
            <a:endParaRPr lang="es-ES" sz="1200" dirty="0">
              <a:solidFill>
                <a:schemeClr val="tx1"/>
              </a:solidFill>
            </a:endParaRPr>
          </a:p>
          <a:p>
            <a:pPr marL="542925" lvl="1" indent="-285750">
              <a:buFont typeface="+mj-lt"/>
              <a:buAutoNum type="romanLcPeriod"/>
            </a:pPr>
            <a:r>
              <a:rPr lang="es-ES" sz="1200" dirty="0">
                <a:solidFill>
                  <a:schemeClr val="tx1"/>
                </a:solidFill>
              </a:rPr>
              <a:t>La nueva categoría de valoración y el importe en libros determinados de acuerdo con los nuevos criterios.</a:t>
            </a:r>
          </a:p>
          <a:p>
            <a:pPr marL="428625" lvl="1" indent="-171450">
              <a:buFont typeface="Courier New" panose="02070309020205020404" pitchFamily="49" charset="0"/>
              <a:buChar char="o"/>
            </a:pPr>
            <a:endParaRPr lang="es-ES" sz="1200" dirty="0">
              <a:solidFill>
                <a:schemeClr val="tx1"/>
              </a:solidFill>
            </a:endParaRPr>
          </a:p>
          <a:p>
            <a:pPr marL="228600" indent="-228600">
              <a:buFont typeface="Courier New" panose="02070309020205020404" pitchFamily="49" charset="0"/>
              <a:buChar char="o"/>
            </a:pPr>
            <a:r>
              <a:rPr lang="es-ES" dirty="0"/>
              <a:t>Información cualitativa que permita a los usuarios de las cuentas anuales comprender, como la empresa ha aplicado los nuevos criterios de clasificación de los activos financieros;</a:t>
            </a:r>
          </a:p>
          <a:p>
            <a:pPr marL="228600" indent="-228600">
              <a:buFont typeface="Courier New" panose="02070309020205020404" pitchFamily="49" charset="0"/>
              <a:buChar char="o"/>
            </a:pPr>
            <a:r>
              <a:rPr lang="es-ES" dirty="0"/>
              <a:t>Una descripción de los criterios que ha seguido la empresa en aplicación de la disposición transitoria segunda de este real decreto y los principales impactos que tales decisiones hayan producido en su patrimonio neto.</a:t>
            </a:r>
          </a:p>
        </p:txBody>
      </p:sp>
      <p:sp>
        <p:nvSpPr>
          <p:cNvPr id="12" name="CuadroTexto 11">
            <a:extLst>
              <a:ext uri="{FF2B5EF4-FFF2-40B4-BE49-F238E27FC236}">
                <a16:creationId xmlns:a16="http://schemas.microsoft.com/office/drawing/2014/main" id="{BF2B4D1E-78C0-4035-D960-0E88FC80DE68}"/>
              </a:ext>
            </a:extLst>
          </p:cNvPr>
          <p:cNvSpPr txBox="1"/>
          <p:nvPr/>
        </p:nvSpPr>
        <p:spPr>
          <a:xfrm>
            <a:off x="341530" y="709007"/>
            <a:ext cx="8457074" cy="276999"/>
          </a:xfrm>
          <a:prstGeom prst="rect">
            <a:avLst/>
          </a:prstGeom>
          <a:noFill/>
          <a:ln>
            <a:solidFill>
              <a:srgbClr val="D64C25"/>
            </a:solidFill>
          </a:ln>
        </p:spPr>
        <p:txBody>
          <a:bodyPr wrap="square">
            <a:spAutoFit/>
          </a:bodyPr>
          <a:lstStyle>
            <a:defPPr>
              <a:defRPr lang="es-ES"/>
            </a:defPPr>
            <a:lvl1pPr marL="285750" indent="-285750" algn="just">
              <a:buClr>
                <a:srgbClr val="D64C25"/>
              </a:buClr>
              <a:buFont typeface="Courier New" panose="02070309020205020404" pitchFamily="49" charset="0"/>
              <a:buChar char="o"/>
              <a:defRPr sz="1400" b="1">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es-ES" sz="1200" dirty="0"/>
              <a:t>Bases de presentación de las cuentas anuales (Nota 2 de la memoria)</a:t>
            </a:r>
          </a:p>
        </p:txBody>
      </p:sp>
    </p:spTree>
    <p:extLst>
      <p:ext uri="{BB962C8B-B14F-4D97-AF65-F5344CB8AC3E}">
        <p14:creationId xmlns:p14="http://schemas.microsoft.com/office/powerpoint/2010/main" val="338240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13</a:t>
            </a:fld>
            <a:endParaRPr lang="es-ES"/>
          </a:p>
        </p:txBody>
      </p:sp>
      <p:sp>
        <p:nvSpPr>
          <p:cNvPr id="11" name="CuadroTexto 10">
            <a:extLst>
              <a:ext uri="{FF2B5EF4-FFF2-40B4-BE49-F238E27FC236}">
                <a16:creationId xmlns:a16="http://schemas.microsoft.com/office/drawing/2014/main" id="{FBB1B785-F4DD-6296-8523-660BFDC51827}"/>
              </a:ext>
            </a:extLst>
          </p:cNvPr>
          <p:cNvSpPr txBox="1"/>
          <p:nvPr/>
        </p:nvSpPr>
        <p:spPr>
          <a:xfrm>
            <a:off x="5687290" y="191183"/>
            <a:ext cx="3290455"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Cambios en la memoria</a:t>
            </a:r>
          </a:p>
        </p:txBody>
      </p:sp>
      <p:sp>
        <p:nvSpPr>
          <p:cNvPr id="8" name="CuadroTexto 7">
            <a:extLst>
              <a:ext uri="{FF2B5EF4-FFF2-40B4-BE49-F238E27FC236}">
                <a16:creationId xmlns:a16="http://schemas.microsoft.com/office/drawing/2014/main" id="{BD6A05B4-5C17-EF0D-1455-13AEF6E73BE0}"/>
              </a:ext>
            </a:extLst>
          </p:cNvPr>
          <p:cNvSpPr txBox="1"/>
          <p:nvPr/>
        </p:nvSpPr>
        <p:spPr>
          <a:xfrm>
            <a:off x="341530" y="666907"/>
            <a:ext cx="8280920" cy="58477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endParaRPr kumimoji="0" lang="es-ES" sz="16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endParaRPr>
          </a:p>
          <a:p>
            <a:pPr marL="257175" marR="0" lvl="1" indent="0" algn="just" defTabSz="914400" rtl="0" eaLnBrk="1" fontAlgn="auto" latinLnBrk="0" hangingPunct="1">
              <a:lnSpc>
                <a:spcPct val="100000"/>
              </a:lnSpc>
              <a:spcBef>
                <a:spcPts val="0"/>
              </a:spcBef>
              <a:spcAft>
                <a:spcPts val="0"/>
              </a:spcAft>
              <a:buClr>
                <a:srgbClr val="D64C25"/>
              </a:buClr>
              <a:buSzTx/>
              <a:tabLst/>
              <a:defRPr/>
            </a:pPr>
            <a:endParaRPr kumimoji="0" lang="es-E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 name="CuadroTexto 9">
            <a:extLst>
              <a:ext uri="{FF2B5EF4-FFF2-40B4-BE49-F238E27FC236}">
                <a16:creationId xmlns:a16="http://schemas.microsoft.com/office/drawing/2014/main" id="{6A081D60-8E56-CD99-6524-C337742CEB54}"/>
              </a:ext>
            </a:extLst>
          </p:cNvPr>
          <p:cNvSpPr txBox="1"/>
          <p:nvPr/>
        </p:nvSpPr>
        <p:spPr>
          <a:xfrm>
            <a:off x="341530" y="1104946"/>
            <a:ext cx="8457073" cy="1569660"/>
          </a:xfrm>
          <a:prstGeom prst="rect">
            <a:avLst/>
          </a:prstGeom>
          <a:noFill/>
          <a:ln>
            <a:solidFill>
              <a:srgbClr val="D64C25"/>
            </a:solidFill>
          </a:ln>
        </p:spPr>
        <p:txBody>
          <a:bodyPr wrap="square">
            <a:spAutoFit/>
          </a:bodyPr>
          <a:lstStyle>
            <a:defPPr>
              <a:defRPr lang="es-ES"/>
            </a:defPPr>
            <a:lvl1pPr indent="0" algn="just">
              <a:buClr>
                <a:srgbClr val="D64C25"/>
              </a:buClr>
              <a:buFont typeface="Courier New" panose="02070309020205020404" pitchFamily="49" charset="0"/>
              <a:buNone/>
              <a:defRPr sz="1200" b="0">
                <a:solidFill>
                  <a:schemeClr val="tx1"/>
                </a:solidFill>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Según la </a:t>
            </a:r>
            <a:r>
              <a:rPr lang="es-ES" b="1" dirty="0"/>
              <a:t>Disposición Transitoria Primera RD1/2021, </a:t>
            </a:r>
            <a:r>
              <a:rPr lang="es-ES" dirty="0"/>
              <a:t>además, deberán informar </a:t>
            </a:r>
            <a:r>
              <a:rPr lang="es-ES" b="1" dirty="0"/>
              <a:t>sobre la primera aplicación de los cambios introducidos en las Normas de Registro y Valoración 10ª “Existencias” y 14ª “Ingresos por ventas y prestación de servicios”:</a:t>
            </a:r>
          </a:p>
          <a:p>
            <a:endParaRPr lang="es-ES" dirty="0"/>
          </a:p>
          <a:p>
            <a:pPr marL="228600" indent="-228600">
              <a:buAutoNum type="alphaLcParenR"/>
            </a:pPr>
            <a:r>
              <a:rPr lang="es-ES" dirty="0"/>
              <a:t>El importe por el que cada partida de los estados financieros se ve afectada por la primera aplicación de los nuevos criterios y;</a:t>
            </a:r>
          </a:p>
          <a:p>
            <a:endParaRPr lang="es-ES" dirty="0"/>
          </a:p>
          <a:p>
            <a:r>
              <a:rPr lang="es-ES" dirty="0">
                <a:solidFill>
                  <a:srgbClr val="D64C25"/>
                </a:solidFill>
              </a:rPr>
              <a:t>b) </a:t>
            </a:r>
            <a:r>
              <a:rPr lang="es-ES" dirty="0"/>
              <a:t>Una explicación de las razones de los cambios significativos que se hayan identificado.</a:t>
            </a:r>
          </a:p>
        </p:txBody>
      </p:sp>
      <p:sp>
        <p:nvSpPr>
          <p:cNvPr id="12" name="CuadroTexto 11">
            <a:extLst>
              <a:ext uri="{FF2B5EF4-FFF2-40B4-BE49-F238E27FC236}">
                <a16:creationId xmlns:a16="http://schemas.microsoft.com/office/drawing/2014/main" id="{BF2B4D1E-78C0-4035-D960-0E88FC80DE68}"/>
              </a:ext>
            </a:extLst>
          </p:cNvPr>
          <p:cNvSpPr txBox="1"/>
          <p:nvPr/>
        </p:nvSpPr>
        <p:spPr>
          <a:xfrm>
            <a:off x="341530" y="709007"/>
            <a:ext cx="8457074" cy="276999"/>
          </a:xfrm>
          <a:prstGeom prst="rect">
            <a:avLst/>
          </a:prstGeom>
          <a:noFill/>
          <a:ln>
            <a:solidFill>
              <a:srgbClr val="D64C25"/>
            </a:solidFill>
          </a:ln>
        </p:spPr>
        <p:txBody>
          <a:bodyPr wrap="square">
            <a:spAutoFit/>
          </a:bodyPr>
          <a:lstStyle>
            <a:defPPr>
              <a:defRPr lang="es-ES"/>
            </a:defPPr>
            <a:lvl1pPr marL="285750" indent="-285750" algn="just">
              <a:buClr>
                <a:srgbClr val="D64C25"/>
              </a:buClr>
              <a:buFont typeface="Courier New" panose="02070309020205020404" pitchFamily="49" charset="0"/>
              <a:buChar char="o"/>
              <a:defRPr sz="1400" b="1">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es-ES" sz="1200" dirty="0"/>
              <a:t>Bases de presentación de las cuentas anuales (Nota 2 de la memoria)</a:t>
            </a:r>
          </a:p>
        </p:txBody>
      </p:sp>
    </p:spTree>
    <p:extLst>
      <p:ext uri="{BB962C8B-B14F-4D97-AF65-F5344CB8AC3E}">
        <p14:creationId xmlns:p14="http://schemas.microsoft.com/office/powerpoint/2010/main" val="189845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14</a:t>
            </a:fld>
            <a:endParaRPr lang="es-ES"/>
          </a:p>
        </p:txBody>
      </p:sp>
      <p:sp>
        <p:nvSpPr>
          <p:cNvPr id="11" name="CuadroTexto 10">
            <a:extLst>
              <a:ext uri="{FF2B5EF4-FFF2-40B4-BE49-F238E27FC236}">
                <a16:creationId xmlns:a16="http://schemas.microsoft.com/office/drawing/2014/main" id="{FBB1B785-F4DD-6296-8523-660BFDC51827}"/>
              </a:ext>
            </a:extLst>
          </p:cNvPr>
          <p:cNvSpPr txBox="1"/>
          <p:nvPr/>
        </p:nvSpPr>
        <p:spPr>
          <a:xfrm>
            <a:off x="5687290" y="191183"/>
            <a:ext cx="3290455"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Cambios en la memoria</a:t>
            </a:r>
          </a:p>
        </p:txBody>
      </p:sp>
      <p:sp>
        <p:nvSpPr>
          <p:cNvPr id="8" name="CuadroTexto 7">
            <a:extLst>
              <a:ext uri="{FF2B5EF4-FFF2-40B4-BE49-F238E27FC236}">
                <a16:creationId xmlns:a16="http://schemas.microsoft.com/office/drawing/2014/main" id="{BD6A05B4-5C17-EF0D-1455-13AEF6E73BE0}"/>
              </a:ext>
            </a:extLst>
          </p:cNvPr>
          <p:cNvSpPr txBox="1"/>
          <p:nvPr/>
        </p:nvSpPr>
        <p:spPr>
          <a:xfrm>
            <a:off x="341530" y="483466"/>
            <a:ext cx="8280920" cy="58477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endParaRPr kumimoji="0" lang="es-ES" sz="16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endParaRPr>
          </a:p>
          <a:p>
            <a:pPr marL="257175" marR="0" lvl="1" indent="0" algn="just" defTabSz="914400" rtl="0" eaLnBrk="1" fontAlgn="auto" latinLnBrk="0" hangingPunct="1">
              <a:lnSpc>
                <a:spcPct val="100000"/>
              </a:lnSpc>
              <a:spcBef>
                <a:spcPts val="0"/>
              </a:spcBef>
              <a:spcAft>
                <a:spcPts val="0"/>
              </a:spcAft>
              <a:buClr>
                <a:srgbClr val="D64C25"/>
              </a:buClr>
              <a:buSzTx/>
              <a:tabLst/>
              <a:defRPr/>
            </a:pPr>
            <a:endParaRPr kumimoji="0" lang="es-E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 name="CuadroTexto 9">
            <a:extLst>
              <a:ext uri="{FF2B5EF4-FFF2-40B4-BE49-F238E27FC236}">
                <a16:creationId xmlns:a16="http://schemas.microsoft.com/office/drawing/2014/main" id="{6A081D60-8E56-CD99-6524-C337742CEB54}"/>
              </a:ext>
            </a:extLst>
          </p:cNvPr>
          <p:cNvSpPr txBox="1"/>
          <p:nvPr/>
        </p:nvSpPr>
        <p:spPr>
          <a:xfrm>
            <a:off x="341530" y="935549"/>
            <a:ext cx="8457073" cy="3662541"/>
          </a:xfrm>
          <a:prstGeom prst="rect">
            <a:avLst/>
          </a:prstGeom>
          <a:noFill/>
          <a:ln>
            <a:solidFill>
              <a:srgbClr val="D64C25"/>
            </a:solidFill>
          </a:ln>
        </p:spPr>
        <p:txBody>
          <a:bodyPr wrap="square">
            <a:spAutoFit/>
          </a:bodyPr>
          <a:lstStyle>
            <a:defPPr>
              <a:defRPr lang="es-ES"/>
            </a:defPPr>
            <a:lvl1pPr indent="0" algn="just">
              <a:buClr>
                <a:srgbClr val="D64C25"/>
              </a:buClr>
              <a:buFont typeface="Courier New" panose="02070309020205020404" pitchFamily="49" charset="0"/>
              <a:buNone/>
              <a:defRPr sz="1200" b="0">
                <a:solidFill>
                  <a:schemeClr val="tx1"/>
                </a:solidFill>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Si la empresa decide </a:t>
            </a:r>
            <a:r>
              <a:rPr lang="es-ES" b="1" dirty="0"/>
              <a:t>expresar de nuevo la información comparativa (1ª OPCIÓN) </a:t>
            </a:r>
            <a:r>
              <a:rPr lang="es-ES" dirty="0"/>
              <a:t>puede utilizar una o más de las siguientes soluciones prácticas al aplicar los nuevos criterios de forma retroactiva:</a:t>
            </a:r>
          </a:p>
          <a:p>
            <a:endParaRPr lang="es-ES" dirty="0"/>
          </a:p>
          <a:p>
            <a:pPr marL="228600" indent="-228600">
              <a:buAutoNum type="alphaLcParenR"/>
            </a:pPr>
            <a:r>
              <a:rPr lang="es-ES" b="1" dirty="0"/>
              <a:t>Para contratos terminados, la empresa no necesita expresar </a:t>
            </a:r>
            <a:r>
              <a:rPr lang="es-ES" dirty="0"/>
              <a:t>de nuevo los contratos que comiencen y terminen dentro del ejercicio anterior, o que estuvieran terminados al inicio del ejercicio anterior;</a:t>
            </a:r>
          </a:p>
          <a:p>
            <a:pPr marL="228600" indent="-228600">
              <a:buAutoNum type="alphaLcParenR"/>
            </a:pPr>
            <a:r>
              <a:rPr lang="es-ES" dirty="0"/>
              <a:t>Para contratos terminados que tengan contraprestación variable, la empresa puede utilizar el precio de la transacción en la fecha en que se completó el contrato, en lugar de estimar los importes de contraprestación variable al cierre del ejercicio anterior;</a:t>
            </a:r>
          </a:p>
          <a:p>
            <a:pPr marL="228600" indent="-228600">
              <a:buAutoNum type="alphaLcParenR"/>
            </a:pPr>
            <a:r>
              <a:rPr lang="es-ES" dirty="0"/>
              <a:t>Para contratos modificados antes del inicio del ejercicio anterior, la empresa no está obligada a expresar de nuevo de forma retroactiva el contrato por esas modificaciones;</a:t>
            </a:r>
          </a:p>
          <a:p>
            <a:pPr marL="228600" indent="-228600">
              <a:buAutoNum type="alphaLcParenR"/>
            </a:pPr>
            <a:r>
              <a:rPr lang="es-ES" dirty="0"/>
              <a:t>Para contratos modificados antes del inicio del ejercicio anterior, la empresa no está obligada a expresar de nuevo de forma retroactiva el contrato por esas modificaciones. En su lugar, se reflejará el efecto acumulado de todas las modificaciones que se hayan producido antes del inicio del ejercicio anterior cuando:</a:t>
            </a:r>
          </a:p>
          <a:p>
            <a:pPr lvl="1"/>
            <a:r>
              <a:rPr lang="es-ES" dirty="0"/>
              <a:t> </a:t>
            </a:r>
            <a:r>
              <a:rPr lang="es-ES" sz="1200" dirty="0">
                <a:solidFill>
                  <a:schemeClr val="tx1"/>
                </a:solidFill>
              </a:rPr>
              <a:t>i. Identificar las obligaciones ejecutadas y las pendientes de cumplimiento</a:t>
            </a:r>
          </a:p>
          <a:p>
            <a:pPr lvl="1"/>
            <a:r>
              <a:rPr lang="es-ES" sz="1200" dirty="0">
                <a:solidFill>
                  <a:schemeClr val="tx1"/>
                </a:solidFill>
              </a:rPr>
              <a:t> </a:t>
            </a:r>
            <a:r>
              <a:rPr lang="es-ES" sz="1200" dirty="0" err="1">
                <a:solidFill>
                  <a:schemeClr val="tx1"/>
                </a:solidFill>
              </a:rPr>
              <a:t>ii</a:t>
            </a:r>
            <a:r>
              <a:rPr lang="es-ES" sz="1200" dirty="0">
                <a:solidFill>
                  <a:schemeClr val="tx1"/>
                </a:solidFill>
              </a:rPr>
              <a:t>. Determinar el precio de la transacción y,</a:t>
            </a:r>
          </a:p>
          <a:p>
            <a:pPr lvl="1"/>
            <a:r>
              <a:rPr lang="es-ES" sz="1200" dirty="0">
                <a:solidFill>
                  <a:schemeClr val="tx1"/>
                </a:solidFill>
              </a:rPr>
              <a:t> </a:t>
            </a:r>
            <a:r>
              <a:rPr lang="es-ES" sz="1200" dirty="0" err="1">
                <a:solidFill>
                  <a:schemeClr val="tx1"/>
                </a:solidFill>
              </a:rPr>
              <a:t>iii</a:t>
            </a:r>
            <a:r>
              <a:rPr lang="es-ES" sz="1200" dirty="0">
                <a:solidFill>
                  <a:schemeClr val="tx1"/>
                </a:solidFill>
              </a:rPr>
              <a:t>. Asignar el precio de la transacción a las obligaciones ejecutadas y a las que están pendientes de cumplimiento (Principio de Uniformidad);</a:t>
            </a:r>
          </a:p>
        </p:txBody>
      </p:sp>
      <p:sp>
        <p:nvSpPr>
          <p:cNvPr id="12" name="CuadroTexto 11">
            <a:extLst>
              <a:ext uri="{FF2B5EF4-FFF2-40B4-BE49-F238E27FC236}">
                <a16:creationId xmlns:a16="http://schemas.microsoft.com/office/drawing/2014/main" id="{BF2B4D1E-78C0-4035-D960-0E88FC80DE68}"/>
              </a:ext>
            </a:extLst>
          </p:cNvPr>
          <p:cNvSpPr txBox="1"/>
          <p:nvPr/>
        </p:nvSpPr>
        <p:spPr>
          <a:xfrm>
            <a:off x="341530" y="637355"/>
            <a:ext cx="8457074" cy="276999"/>
          </a:xfrm>
          <a:prstGeom prst="rect">
            <a:avLst/>
          </a:prstGeom>
          <a:noFill/>
          <a:ln>
            <a:solidFill>
              <a:srgbClr val="D64C25"/>
            </a:solidFill>
          </a:ln>
        </p:spPr>
        <p:txBody>
          <a:bodyPr wrap="square">
            <a:spAutoFit/>
          </a:bodyPr>
          <a:lstStyle>
            <a:defPPr>
              <a:defRPr lang="es-ES"/>
            </a:defPPr>
            <a:lvl1pPr marL="285750" indent="-285750" algn="just">
              <a:buClr>
                <a:srgbClr val="D64C25"/>
              </a:buClr>
              <a:buFont typeface="Courier New" panose="02070309020205020404" pitchFamily="49" charset="0"/>
              <a:buChar char="o"/>
              <a:defRPr sz="1400" b="1">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lgn="r">
              <a:buNone/>
            </a:pPr>
            <a:r>
              <a:rPr lang="es-ES" sz="1200" dirty="0"/>
              <a:t>Se informará sobre los cambios introducidos en la NRV 14ª (2 Opciones):</a:t>
            </a:r>
          </a:p>
        </p:txBody>
      </p:sp>
    </p:spTree>
    <p:extLst>
      <p:ext uri="{BB962C8B-B14F-4D97-AF65-F5344CB8AC3E}">
        <p14:creationId xmlns:p14="http://schemas.microsoft.com/office/powerpoint/2010/main" val="14815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15</a:t>
            </a:fld>
            <a:endParaRPr lang="es-ES" dirty="0"/>
          </a:p>
        </p:txBody>
      </p:sp>
      <p:sp>
        <p:nvSpPr>
          <p:cNvPr id="11" name="CuadroTexto 10">
            <a:extLst>
              <a:ext uri="{FF2B5EF4-FFF2-40B4-BE49-F238E27FC236}">
                <a16:creationId xmlns:a16="http://schemas.microsoft.com/office/drawing/2014/main" id="{FBB1B785-F4DD-6296-8523-660BFDC51827}"/>
              </a:ext>
            </a:extLst>
          </p:cNvPr>
          <p:cNvSpPr txBox="1"/>
          <p:nvPr/>
        </p:nvSpPr>
        <p:spPr>
          <a:xfrm>
            <a:off x="5687290" y="191183"/>
            <a:ext cx="3290455"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Cambios en la memoria</a:t>
            </a:r>
          </a:p>
        </p:txBody>
      </p:sp>
      <p:sp>
        <p:nvSpPr>
          <p:cNvPr id="10" name="CuadroTexto 9">
            <a:extLst>
              <a:ext uri="{FF2B5EF4-FFF2-40B4-BE49-F238E27FC236}">
                <a16:creationId xmlns:a16="http://schemas.microsoft.com/office/drawing/2014/main" id="{6A081D60-8E56-CD99-6524-C337742CEB54}"/>
              </a:ext>
            </a:extLst>
          </p:cNvPr>
          <p:cNvSpPr txBox="1"/>
          <p:nvPr/>
        </p:nvSpPr>
        <p:spPr>
          <a:xfrm>
            <a:off x="341531" y="1068195"/>
            <a:ext cx="8457073" cy="2492990"/>
          </a:xfrm>
          <a:prstGeom prst="rect">
            <a:avLst/>
          </a:prstGeom>
          <a:noFill/>
          <a:ln>
            <a:solidFill>
              <a:srgbClr val="D64C25"/>
            </a:solidFill>
          </a:ln>
        </p:spPr>
        <p:txBody>
          <a:bodyPr wrap="square">
            <a:spAutoFit/>
          </a:bodyPr>
          <a:lstStyle>
            <a:defPPr>
              <a:defRPr lang="es-ES"/>
            </a:defPPr>
            <a:lvl1pPr indent="0" algn="just">
              <a:buClr>
                <a:srgbClr val="D64C25"/>
              </a:buClr>
              <a:buFont typeface="Courier New" panose="02070309020205020404" pitchFamily="49" charset="0"/>
              <a:buNone/>
              <a:defRPr sz="1200" b="0">
                <a:solidFill>
                  <a:schemeClr val="tx1"/>
                </a:solidFill>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Si la empresa decide </a:t>
            </a:r>
            <a:r>
              <a:rPr lang="es-ES" b="1" dirty="0"/>
              <a:t>NO expresar de nuevo la información comparativa (2ª OPCIÓN) </a:t>
            </a:r>
            <a:r>
              <a:rPr lang="es-ES" dirty="0"/>
              <a:t>podrá optar por aplicar los nuevos criterios de forma retroactiva únicamente a los contratos que no estén terminados en la fecha de primera aplicación (esto es, el 1 de enero de 2021 para una empresa cuyo ejercicio económico coincida con el año natural):</a:t>
            </a:r>
          </a:p>
          <a:p>
            <a:endParaRPr lang="es-ES" sz="1200" dirty="0">
              <a:solidFill>
                <a:schemeClr val="tx1"/>
              </a:solidFill>
            </a:endParaRPr>
          </a:p>
          <a:p>
            <a:r>
              <a:rPr lang="es-ES" b="1" dirty="0"/>
              <a:t>Como solución práctica alternativa, la empresa podrá optar por seguir los criterios en vigor hasta el 31 de diciembre de 2020 en los contratos que no estén terminados en la fecha de primera aplicación (esto es, el 1 de enero de 2021 para una empresa cuyo ejercicio económico coincida con el año natural)</a:t>
            </a:r>
          </a:p>
          <a:p>
            <a:endParaRPr lang="es-ES" sz="1200" dirty="0">
              <a:solidFill>
                <a:schemeClr val="tx1"/>
              </a:solidFill>
            </a:endParaRPr>
          </a:p>
          <a:p>
            <a:r>
              <a:rPr lang="es-ES" b="1" dirty="0"/>
              <a:t>LA SOCIEDAD NO ESTÁ OBLIGADA A EXPRESAR DE NUEVO DE FORMA RETROACTIVA LOS CONTRATOS NO TERMINADOS AL 1/01/2021</a:t>
            </a:r>
          </a:p>
          <a:p>
            <a:endParaRPr lang="es-ES" sz="1200" dirty="0">
              <a:solidFill>
                <a:schemeClr val="tx1"/>
              </a:solidFill>
            </a:endParaRPr>
          </a:p>
        </p:txBody>
      </p:sp>
      <p:sp>
        <p:nvSpPr>
          <p:cNvPr id="12" name="CuadroTexto 11">
            <a:extLst>
              <a:ext uri="{FF2B5EF4-FFF2-40B4-BE49-F238E27FC236}">
                <a16:creationId xmlns:a16="http://schemas.microsoft.com/office/drawing/2014/main" id="{BF2B4D1E-78C0-4035-D960-0E88FC80DE68}"/>
              </a:ext>
            </a:extLst>
          </p:cNvPr>
          <p:cNvSpPr txBox="1"/>
          <p:nvPr/>
        </p:nvSpPr>
        <p:spPr>
          <a:xfrm>
            <a:off x="341530" y="637355"/>
            <a:ext cx="8457074" cy="276999"/>
          </a:xfrm>
          <a:prstGeom prst="rect">
            <a:avLst/>
          </a:prstGeom>
          <a:noFill/>
          <a:ln>
            <a:solidFill>
              <a:srgbClr val="D64C25"/>
            </a:solidFill>
          </a:ln>
        </p:spPr>
        <p:txBody>
          <a:bodyPr wrap="square">
            <a:spAutoFit/>
          </a:bodyPr>
          <a:lstStyle>
            <a:defPPr>
              <a:defRPr lang="es-ES"/>
            </a:defPPr>
            <a:lvl1pPr marL="285750" indent="-285750" algn="just">
              <a:buClr>
                <a:srgbClr val="D64C25"/>
              </a:buClr>
              <a:buFont typeface="Courier New" panose="02070309020205020404" pitchFamily="49" charset="0"/>
              <a:buChar char="o"/>
              <a:defRPr sz="1400" b="1">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lgn="r">
              <a:buNone/>
            </a:pPr>
            <a:r>
              <a:rPr lang="es-ES" sz="1200" dirty="0"/>
              <a:t>Se informará sobre los cambios introducidos en la NRV 14ª (2 Opciones):</a:t>
            </a:r>
          </a:p>
        </p:txBody>
      </p:sp>
    </p:spTree>
    <p:extLst>
      <p:ext uri="{BB962C8B-B14F-4D97-AF65-F5344CB8AC3E}">
        <p14:creationId xmlns:p14="http://schemas.microsoft.com/office/powerpoint/2010/main" val="247400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16</a:t>
            </a:fld>
            <a:endParaRPr lang="es-ES" dirty="0"/>
          </a:p>
        </p:txBody>
      </p:sp>
      <p:sp>
        <p:nvSpPr>
          <p:cNvPr id="11" name="CuadroTexto 10">
            <a:extLst>
              <a:ext uri="{FF2B5EF4-FFF2-40B4-BE49-F238E27FC236}">
                <a16:creationId xmlns:a16="http://schemas.microsoft.com/office/drawing/2014/main" id="{FBB1B785-F4DD-6296-8523-660BFDC51827}"/>
              </a:ext>
            </a:extLst>
          </p:cNvPr>
          <p:cNvSpPr txBox="1"/>
          <p:nvPr/>
        </p:nvSpPr>
        <p:spPr>
          <a:xfrm>
            <a:off x="5687290" y="191183"/>
            <a:ext cx="3290455"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Cambios en la memoria</a:t>
            </a:r>
          </a:p>
        </p:txBody>
      </p:sp>
      <p:sp>
        <p:nvSpPr>
          <p:cNvPr id="10" name="CuadroTexto 9">
            <a:extLst>
              <a:ext uri="{FF2B5EF4-FFF2-40B4-BE49-F238E27FC236}">
                <a16:creationId xmlns:a16="http://schemas.microsoft.com/office/drawing/2014/main" id="{6A081D60-8E56-CD99-6524-C337742CEB54}"/>
              </a:ext>
            </a:extLst>
          </p:cNvPr>
          <p:cNvSpPr txBox="1"/>
          <p:nvPr/>
        </p:nvSpPr>
        <p:spPr>
          <a:xfrm>
            <a:off x="137661" y="619618"/>
            <a:ext cx="8863847" cy="667747"/>
          </a:xfrm>
          <a:prstGeom prst="rect">
            <a:avLst/>
          </a:prstGeom>
          <a:noFill/>
          <a:ln>
            <a:solidFill>
              <a:srgbClr val="D64C25"/>
            </a:solidFill>
          </a:ln>
        </p:spPr>
        <p:txBody>
          <a:bodyPr wrap="square">
            <a:spAutoFit/>
          </a:bodyPr>
          <a:lstStyle>
            <a:defPPr>
              <a:defRPr lang="es-ES"/>
            </a:defPPr>
            <a:lvl1pPr indent="0" algn="just">
              <a:buClr>
                <a:srgbClr val="D64C25"/>
              </a:buClr>
              <a:buFont typeface="Courier New" panose="02070309020205020404" pitchFamily="49" charset="0"/>
              <a:buNone/>
              <a:defRPr sz="1200" b="0">
                <a:solidFill>
                  <a:schemeClr val="tx1"/>
                </a:solidFill>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lnSpc>
                <a:spcPct val="107000"/>
              </a:lnSpc>
              <a:spcAft>
                <a:spcPts val="800"/>
              </a:spcAft>
            </a:pPr>
            <a:r>
              <a:rPr lang="es-ES" dirty="0">
                <a:cs typeface="Calibri" panose="020F0502020204030204" pitchFamily="34" charset="0"/>
              </a:rPr>
              <a:t>T</a:t>
            </a:r>
            <a:r>
              <a:rPr lang="es-ES" dirty="0">
                <a:effectLst/>
                <a:cs typeface="Calibri" panose="020F0502020204030204" pitchFamily="34" charset="0"/>
              </a:rPr>
              <a:t>al como se referencia el PGC en la introducción “</a:t>
            </a:r>
            <a:r>
              <a:rPr lang="es-ES" b="1" i="1" dirty="0">
                <a:effectLst/>
                <a:cs typeface="Calibri" panose="020F0502020204030204" pitchFamily="34" charset="0"/>
              </a:rPr>
              <a:t>la información a suministrar en la memoria sobre reconocimiento de ingresos es verdadero cambio de la reforma en esta materia, (Nota 13 de la memoria)</a:t>
            </a:r>
            <a:endParaRPr lang="es-ES" b="1" dirty="0">
              <a:solidFill>
                <a:schemeClr val="tx1"/>
              </a:solidFill>
            </a:endParaRPr>
          </a:p>
        </p:txBody>
      </p:sp>
      <p:sp>
        <p:nvSpPr>
          <p:cNvPr id="8" name="CuadroTexto 7">
            <a:extLst>
              <a:ext uri="{FF2B5EF4-FFF2-40B4-BE49-F238E27FC236}">
                <a16:creationId xmlns:a16="http://schemas.microsoft.com/office/drawing/2014/main" id="{8AB7D969-ED4A-5C7B-F38C-BED38B6DBE07}"/>
              </a:ext>
            </a:extLst>
          </p:cNvPr>
          <p:cNvSpPr txBox="1"/>
          <p:nvPr/>
        </p:nvSpPr>
        <p:spPr>
          <a:xfrm>
            <a:off x="140076" y="1316916"/>
            <a:ext cx="8863847" cy="3772443"/>
          </a:xfrm>
          <a:prstGeom prst="rect">
            <a:avLst/>
          </a:prstGeom>
          <a:noFill/>
          <a:ln>
            <a:solidFill>
              <a:srgbClr val="D64C25"/>
            </a:solidFill>
          </a:ln>
        </p:spPr>
        <p:txBody>
          <a:bodyPr wrap="square">
            <a:spAutoFit/>
          </a:bodyPr>
          <a:lstStyle>
            <a:defPPr>
              <a:defRPr lang="es-ES"/>
            </a:defPPr>
            <a:lvl1pPr indent="0" algn="just">
              <a:buClr>
                <a:srgbClr val="D64C25"/>
              </a:buClr>
              <a:buFont typeface="Courier New" panose="02070309020205020404" pitchFamily="49" charset="0"/>
              <a:buNone/>
              <a:defRPr sz="1200" b="0">
                <a:solidFill>
                  <a:schemeClr val="tx1"/>
                </a:solidFill>
                <a:latin typeface="Verdana" panose="020B0604030504040204" pitchFamily="34" charset="0"/>
                <a:ea typeface="Verdana" panose="020B0604030504040204" pitchFamily="34" charset="0"/>
              </a:defRPr>
            </a:lvl1pPr>
            <a:lvl2pPr marL="257175" marR="0" lvl="1" indent="0" algn="just" defTabSz="914400" fontAlgn="auto">
              <a:lnSpc>
                <a:spcPct val="100000"/>
              </a:lnSpc>
              <a:spcBef>
                <a:spcPts val="0"/>
              </a:spcBef>
              <a:spcAft>
                <a:spcPts val="0"/>
              </a:spcAft>
              <a:buClr>
                <a:srgbClr val="D64C25"/>
              </a:buClr>
              <a:buSzTx/>
              <a:tabLst/>
              <a:defRPr kumimoji="0" sz="1600" b="0" i="0" u="none" strike="noStrike" cap="none" spc="0" normalizeH="0" baseline="0">
                <a:ln>
                  <a:noFill/>
                </a:ln>
                <a:solidFill>
                  <a:prstClr val="black"/>
                </a:solidFill>
                <a:effectLst/>
                <a:uLnTx/>
                <a:uFillTx/>
                <a:latin typeface="Verdana" panose="020B0604030504040204" pitchFamily="34" charset="0"/>
                <a:ea typeface="Verdana" panose="020B060403050404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lnSpc>
                <a:spcPct val="107000"/>
              </a:lnSpc>
              <a:spcAft>
                <a:spcPts val="800"/>
              </a:spcAft>
            </a:pPr>
            <a:r>
              <a:rPr lang="es-ES" dirty="0">
                <a:cs typeface="Calibri" panose="020F0502020204030204" pitchFamily="34" charset="0"/>
              </a:rPr>
              <a:t>13.1 Consideraciones generales y objetivo</a:t>
            </a:r>
          </a:p>
          <a:p>
            <a:pPr marL="600075" lvl="1" indent="-342900">
              <a:lnSpc>
                <a:spcPct val="107000"/>
              </a:lnSpc>
              <a:spcAft>
                <a:spcPts val="800"/>
              </a:spcAft>
              <a:buAutoNum type="alphaLcParenR"/>
            </a:pPr>
            <a:r>
              <a:rPr lang="es-ES" sz="1200" dirty="0">
                <a:solidFill>
                  <a:schemeClr val="tx1"/>
                </a:solidFill>
                <a:cs typeface="Calibri" panose="020F0502020204030204" pitchFamily="34" charset="0"/>
              </a:rPr>
              <a:t>Contratos con clientes;</a:t>
            </a:r>
          </a:p>
          <a:p>
            <a:pPr marL="600075" lvl="1" indent="-342900">
              <a:lnSpc>
                <a:spcPct val="107000"/>
              </a:lnSpc>
              <a:spcAft>
                <a:spcPts val="800"/>
              </a:spcAft>
              <a:buAutoNum type="alphaLcParenR"/>
            </a:pPr>
            <a:r>
              <a:rPr lang="es-ES" sz="1200" dirty="0">
                <a:solidFill>
                  <a:schemeClr val="tx1"/>
                </a:solidFill>
                <a:cs typeface="Calibri" panose="020F0502020204030204" pitchFamily="34" charset="0"/>
              </a:rPr>
              <a:t>Juicios significativos, y cambios en dichos juicios, realizados sobre dichos contratos y;</a:t>
            </a:r>
          </a:p>
          <a:p>
            <a:pPr marL="600075" lvl="1" indent="-342900">
              <a:lnSpc>
                <a:spcPct val="107000"/>
              </a:lnSpc>
              <a:spcAft>
                <a:spcPts val="800"/>
              </a:spcAft>
              <a:buAutoNum type="alphaLcParenR"/>
            </a:pPr>
            <a:r>
              <a:rPr lang="es-ES" sz="1200" dirty="0">
                <a:solidFill>
                  <a:schemeClr val="tx1"/>
                </a:solidFill>
                <a:cs typeface="Calibri" panose="020F0502020204030204" pitchFamily="34" charset="0"/>
              </a:rPr>
              <a:t>Activos reconocidos por los costes para obtener o cumplir un contrato con un clientes.</a:t>
            </a:r>
          </a:p>
          <a:p>
            <a:pPr>
              <a:lnSpc>
                <a:spcPct val="107000"/>
              </a:lnSpc>
              <a:spcAft>
                <a:spcPts val="800"/>
              </a:spcAft>
            </a:pPr>
            <a:r>
              <a:rPr lang="es-ES" dirty="0">
                <a:cs typeface="Calibri" panose="020F0502020204030204" pitchFamily="34" charset="0"/>
              </a:rPr>
              <a:t>13.2 Información sobre los contratos con clientes</a:t>
            </a:r>
          </a:p>
          <a:p>
            <a:pPr marL="600075" lvl="1" indent="-342900">
              <a:lnSpc>
                <a:spcPct val="107000"/>
              </a:lnSpc>
              <a:spcAft>
                <a:spcPts val="800"/>
              </a:spcAft>
              <a:buAutoNum type="arabicPeriod"/>
            </a:pPr>
            <a:r>
              <a:rPr lang="es-ES" sz="1200" b="1" dirty="0">
                <a:solidFill>
                  <a:schemeClr val="tx1"/>
                </a:solidFill>
                <a:cs typeface="Calibri" panose="020F0502020204030204" pitchFamily="34" charset="0"/>
              </a:rPr>
              <a:t>Desagregación de los ingresos de actividades ordinarias (tipo de bien o servicio, región, mercado, tipo de contrato,…);</a:t>
            </a:r>
          </a:p>
          <a:p>
            <a:pPr marL="600075" lvl="1" indent="-342900">
              <a:lnSpc>
                <a:spcPct val="107000"/>
              </a:lnSpc>
              <a:spcAft>
                <a:spcPts val="800"/>
              </a:spcAft>
              <a:buAutoNum type="arabicPeriod"/>
            </a:pPr>
            <a:r>
              <a:rPr lang="es-ES" sz="1200" dirty="0">
                <a:solidFill>
                  <a:schemeClr val="tx1"/>
                </a:solidFill>
                <a:cs typeface="Calibri" panose="020F0502020204030204" pitchFamily="34" charset="0"/>
              </a:rPr>
              <a:t>Saldo del contrato;</a:t>
            </a:r>
          </a:p>
          <a:p>
            <a:pPr marL="600075" lvl="1" indent="-342900">
              <a:lnSpc>
                <a:spcPct val="107000"/>
              </a:lnSpc>
              <a:spcAft>
                <a:spcPts val="800"/>
              </a:spcAft>
              <a:buAutoNum type="arabicPeriod"/>
            </a:pPr>
            <a:r>
              <a:rPr lang="es-ES" sz="1200" dirty="0">
                <a:solidFill>
                  <a:schemeClr val="tx1"/>
                </a:solidFill>
                <a:cs typeface="Calibri" panose="020F0502020204030204" pitchFamily="34" charset="0"/>
              </a:rPr>
              <a:t>Obligaciones a cumplir</a:t>
            </a:r>
          </a:p>
          <a:p>
            <a:pPr>
              <a:lnSpc>
                <a:spcPct val="107000"/>
              </a:lnSpc>
              <a:spcAft>
                <a:spcPts val="800"/>
              </a:spcAft>
            </a:pPr>
            <a:r>
              <a:rPr lang="es-ES" dirty="0">
                <a:cs typeface="Calibri" panose="020F0502020204030204" pitchFamily="34" charset="0"/>
              </a:rPr>
              <a:t>13.3 Información sobre los juicios significativos en la aplicación de la norma de registro y valoración</a:t>
            </a:r>
          </a:p>
          <a:p>
            <a:pPr>
              <a:lnSpc>
                <a:spcPct val="107000"/>
              </a:lnSpc>
              <a:spcAft>
                <a:spcPts val="800"/>
              </a:spcAft>
            </a:pPr>
            <a:r>
              <a:rPr lang="es-ES" dirty="0">
                <a:cs typeface="Calibri" panose="020F0502020204030204" pitchFamily="34" charset="0"/>
              </a:rPr>
              <a:t>13.4 Información sobre los activos reconocidos por los costes para obtener o cumplir un contrato con un cliente</a:t>
            </a:r>
          </a:p>
          <a:p>
            <a:pPr>
              <a:lnSpc>
                <a:spcPct val="107000"/>
              </a:lnSpc>
              <a:spcAft>
                <a:spcPts val="800"/>
              </a:spcAft>
            </a:pPr>
            <a:r>
              <a:rPr lang="es-ES" dirty="0">
                <a:cs typeface="Calibri" panose="020F0502020204030204" pitchFamily="34" charset="0"/>
              </a:rPr>
              <a:t>(…)</a:t>
            </a:r>
          </a:p>
          <a:p>
            <a:pPr>
              <a:lnSpc>
                <a:spcPct val="107000"/>
              </a:lnSpc>
              <a:spcAft>
                <a:spcPts val="800"/>
              </a:spcAft>
            </a:pPr>
            <a:endParaRPr lang="es-ES" dirty="0">
              <a:solidFill>
                <a:schemeClr val="tx1"/>
              </a:solidFill>
              <a:cs typeface="Calibri" panose="020F0502020204030204" pitchFamily="34" charset="0"/>
            </a:endParaRPr>
          </a:p>
        </p:txBody>
      </p:sp>
    </p:spTree>
    <p:extLst>
      <p:ext uri="{BB962C8B-B14F-4D97-AF65-F5344CB8AC3E}">
        <p14:creationId xmlns:p14="http://schemas.microsoft.com/office/powerpoint/2010/main" val="2831631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7844DF92-4F8B-43CC-9200-B9771151CB9A}"/>
              </a:ext>
            </a:extLst>
          </p:cNvPr>
          <p:cNvSpPr>
            <a:spLocks noGrp="1"/>
          </p:cNvSpPr>
          <p:nvPr>
            <p:ph idx="1"/>
          </p:nvPr>
        </p:nvSpPr>
        <p:spPr>
          <a:xfrm>
            <a:off x="116805" y="717655"/>
            <a:ext cx="8681799" cy="4158462"/>
          </a:xfrm>
        </p:spPr>
        <p:txBody>
          <a:bodyPr>
            <a:noAutofit/>
          </a:bodyPr>
          <a:lstStyle/>
          <a:p>
            <a:pPr algn="just">
              <a:buClr>
                <a:srgbClr val="FF0000"/>
              </a:buClr>
              <a:buFont typeface="Courier New" panose="02070309020205020404" pitchFamily="49" charset="0"/>
              <a:buChar char="o"/>
            </a:pPr>
            <a:r>
              <a:rPr lang="es-ES" sz="1100" b="1" u="sng" dirty="0">
                <a:latin typeface="Verdana" panose="020B0604030504040204" pitchFamily="34" charset="0"/>
                <a:ea typeface="Verdana" panose="020B0604030504040204" pitchFamily="34" charset="0"/>
                <a:cs typeface="Calibri" panose="020F0502020204030204" pitchFamily="34" charset="0"/>
              </a:rPr>
              <a:t>HECHOS POSTERIORES (NRV 23ª).</a:t>
            </a:r>
            <a:r>
              <a:rPr lang="es-ES" sz="1100" b="1" i="0" u="sng"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 </a:t>
            </a:r>
            <a:r>
              <a:rPr lang="es-ES" sz="1100" b="0" i="0"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a:t>
            </a:r>
            <a:r>
              <a:rPr lang="es-ES" sz="1100" b="0" i="1"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los hechos posteriores al cierre del ejercicio que pongan de manifiesto condiciones que no existían al cierre del mismo, no supondrán un ajuste en las cuentas anuales”. </a:t>
            </a:r>
            <a:r>
              <a:rPr lang="es-ES" sz="1100" b="0" i="0"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Este hecho posterior se conoce como hecho posterior tipo 2. </a:t>
            </a:r>
            <a:r>
              <a:rPr lang="es-ES" sz="1100" b="1" i="0" dirty="0">
                <a:solidFill>
                  <a:srgbClr val="222222"/>
                </a:solidFill>
                <a:effectLst/>
                <a:latin typeface="Verdana" panose="020B0604030504040204" pitchFamily="34" charset="0"/>
                <a:ea typeface="Verdana" panose="020B0604030504040204" pitchFamily="34" charset="0"/>
              </a:rPr>
              <a:t>en nuestra opinión, en la mayoría de los casos no motivará, inicialmente, ningún ajuste en las cuentas anuales del 2021. </a:t>
            </a:r>
            <a:r>
              <a:rPr lang="es-ES" sz="1100" b="0" i="0" dirty="0">
                <a:solidFill>
                  <a:srgbClr val="222222"/>
                </a:solidFill>
                <a:effectLst/>
                <a:latin typeface="Verdana" panose="020B0604030504040204" pitchFamily="34" charset="0"/>
                <a:ea typeface="Verdana" panose="020B0604030504040204" pitchFamily="34" charset="0"/>
              </a:rPr>
              <a:t> </a:t>
            </a:r>
            <a:r>
              <a:rPr lang="es-ES" sz="1100" b="1" i="1" dirty="0">
                <a:solidFill>
                  <a:srgbClr val="222222"/>
                </a:solidFill>
                <a:effectLst/>
                <a:latin typeface="Verdana" panose="020B0604030504040204" pitchFamily="34" charset="0"/>
                <a:ea typeface="Verdana" panose="020B0604030504040204" pitchFamily="34" charset="0"/>
              </a:rPr>
              <a:t>“</a:t>
            </a:r>
            <a:r>
              <a:rPr lang="es-ES" sz="1100" b="0" i="1" dirty="0">
                <a:solidFill>
                  <a:srgbClr val="222222"/>
                </a:solidFill>
                <a:effectLst/>
                <a:latin typeface="Verdana" panose="020B0604030504040204" pitchFamily="34" charset="0"/>
                <a:ea typeface="Verdana" panose="020B0604030504040204" pitchFamily="34" charset="0"/>
              </a:rPr>
              <a:t>no obstante, cuando los hechos sean de tal importancia que si no se facilitara información al respecto podría distorsionarse la capacidad de evaluación de los usuarios de las cuentas anuales, se deberá incluir en la memoria información respecto a la naturaleza del hecho posterior conjuntamente con una estimación de su efecto o, en su caso, una manifestación acerca de la imposibilidad de realizar dicha estimación”. </a:t>
            </a:r>
            <a:r>
              <a:rPr lang="es-ES" sz="1100" b="1" i="0" dirty="0">
                <a:solidFill>
                  <a:srgbClr val="222222"/>
                </a:solidFill>
                <a:effectLst/>
                <a:latin typeface="Verdana" panose="020B0604030504040204" pitchFamily="34" charset="0"/>
                <a:ea typeface="Verdana" panose="020B0604030504040204" pitchFamily="34" charset="0"/>
              </a:rPr>
              <a:t>Pues bien, a nuestro entender y dependiendo del impacto, algunas empresas si deberán informar de las estimaciones de sus efectos, tanto en la memoria, como el informe de gestión, así como en el Estado de Información No Financiera. (EJEMPLO INDITEX)</a:t>
            </a:r>
          </a:p>
          <a:p>
            <a:pPr marL="0" indent="0" algn="just">
              <a:buClr>
                <a:srgbClr val="FF0000"/>
              </a:buClr>
              <a:buNone/>
            </a:pPr>
            <a:endParaRPr lang="es-ES" sz="1100" b="1" i="0" u="sng" dirty="0">
              <a:solidFill>
                <a:srgbClr val="222222"/>
              </a:solidFill>
              <a:effectLst/>
              <a:latin typeface="Verdana" panose="020B0604030504040204" pitchFamily="34" charset="0"/>
              <a:ea typeface="Verdana" panose="020B0604030504040204" pitchFamily="34" charset="0"/>
              <a:cs typeface="Calibri" panose="020F0502020204030204" pitchFamily="34" charset="0"/>
            </a:endParaRPr>
          </a:p>
          <a:p>
            <a:pPr algn="just">
              <a:buClr>
                <a:srgbClr val="FF0000"/>
              </a:buClr>
              <a:buFont typeface="Courier New" panose="02070309020205020404" pitchFamily="49" charset="0"/>
              <a:buChar char="o"/>
            </a:pPr>
            <a:r>
              <a:rPr lang="es-ES" sz="1100" b="1" i="0" u="sng"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RESOLUCIÓN ICAC DE 18 DE OCTUBRE DE 2013, CUANDO NO RESULTA ADECUADA LA APLICACIÓN DEL PRINCIPIO DE EMPRESA EN FUNCIONAMIENTO. </a:t>
            </a:r>
            <a:r>
              <a:rPr lang="es-ES" sz="1100" b="0" i="0"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En el peor de los escenarios, cuando la empresa tenga una dependencia elevada del mercado ruso o ucranio, puede verse abocada al cierre. Tal como indica la citada Resolución </a:t>
            </a:r>
            <a:r>
              <a:rPr lang="es-ES" sz="1100" b="0" i="1"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“cuando los administradores de la sociedad o los responsables de la entidad sean conscientes de la existencia de incertidumbres importantes, relativas a eventos o condiciones que puedan aportar </a:t>
            </a:r>
            <a:r>
              <a:rPr lang="es-ES" sz="1100" b="1" i="1"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dudas significativas sobre la posibilidad de que la empresa siga funcionando normalmente, procederán a revelarlas en el apartado «Bases de presentación de las cuentas anuales» de la memoria”. </a:t>
            </a:r>
            <a:r>
              <a:rPr lang="es-ES" sz="1100" b="0" i="1"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No obstante, como dispone el propio PGC, si las incertidumbres ponen de manifiesto </a:t>
            </a:r>
            <a:r>
              <a:rPr lang="es-ES" sz="1100" b="1" i="1"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que no existe una alternativa más realista que aceptar la quiebra del citado principio</a:t>
            </a:r>
            <a:r>
              <a:rPr lang="es-ES" sz="1100" b="0" i="1"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 </a:t>
            </a:r>
            <a:r>
              <a:rPr lang="es-ES" sz="1100" b="0" i="0" dirty="0">
                <a:solidFill>
                  <a:srgbClr val="222222"/>
                </a:solidFill>
                <a:effectLst/>
                <a:latin typeface="Verdana" panose="020B0604030504040204" pitchFamily="34" charset="0"/>
                <a:ea typeface="Verdana" panose="020B0604030504040204" pitchFamily="34" charset="0"/>
                <a:cs typeface="Calibri" panose="020F0502020204030204" pitchFamily="34" charset="0"/>
              </a:rPr>
              <a:t>En estos casos se aplicarán los preceptos de esta Resolución, que a grandes rasgos implica calcular el valor de liquidación de la empresa.</a:t>
            </a:r>
            <a:endParaRPr lang="es-ES" sz="1100" dirty="0">
              <a:latin typeface="Verdana" panose="020B0604030504040204" pitchFamily="34" charset="0"/>
              <a:ea typeface="Verdana" panose="020B0604030504040204" pitchFamily="34" charset="0"/>
              <a:cs typeface="Calibri" panose="020F0502020204030204" pitchFamily="34" charset="0"/>
            </a:endParaRPr>
          </a:p>
          <a:p>
            <a:pPr algn="just">
              <a:buClr>
                <a:srgbClr val="FF0000"/>
              </a:buClr>
              <a:buFont typeface="Courier New" panose="02070309020205020404" pitchFamily="49" charset="0"/>
              <a:buChar char="o"/>
            </a:pPr>
            <a:endParaRPr lang="es-ES" sz="1100" dirty="0">
              <a:latin typeface="Verdana" panose="020B0604030504040204" pitchFamily="34" charset="0"/>
              <a:ea typeface="Verdana" panose="020B060403050404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ED7421B7-3F12-D670-3A27-825376CE33F7}"/>
              </a:ext>
            </a:extLst>
          </p:cNvPr>
          <p:cNvSpPr txBox="1"/>
          <p:nvPr/>
        </p:nvSpPr>
        <p:spPr>
          <a:xfrm>
            <a:off x="5687290" y="191183"/>
            <a:ext cx="3290455"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Otras consideraciones</a:t>
            </a:r>
          </a:p>
        </p:txBody>
      </p:sp>
      <p:cxnSp>
        <p:nvCxnSpPr>
          <p:cNvPr id="6" name="Conector recto 5">
            <a:extLst>
              <a:ext uri="{FF2B5EF4-FFF2-40B4-BE49-F238E27FC236}">
                <a16:creationId xmlns:a16="http://schemas.microsoft.com/office/drawing/2014/main" id="{6256B41E-861A-4013-2EAA-BA891C2A4822}"/>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91068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7844DF92-4F8B-43CC-9200-B9771151CB9A}"/>
              </a:ext>
            </a:extLst>
          </p:cNvPr>
          <p:cNvSpPr>
            <a:spLocks noGrp="1"/>
          </p:cNvSpPr>
          <p:nvPr>
            <p:ph idx="1"/>
          </p:nvPr>
        </p:nvSpPr>
        <p:spPr>
          <a:xfrm>
            <a:off x="116805" y="606073"/>
            <a:ext cx="8860940" cy="4158462"/>
          </a:xfrm>
        </p:spPr>
        <p:txBody>
          <a:bodyPr>
            <a:noAutofit/>
          </a:bodyPr>
          <a:lstStyle/>
          <a:p>
            <a:pPr algn="just">
              <a:buClr>
                <a:srgbClr val="FF0000"/>
              </a:buClr>
              <a:buFont typeface="Courier New" panose="02070309020205020404" pitchFamily="49" charset="0"/>
              <a:buChar char="o"/>
            </a:pPr>
            <a:r>
              <a:rPr lang="es-ES" sz="1100" b="1" u="sng" dirty="0">
                <a:solidFill>
                  <a:srgbClr val="D64C25"/>
                </a:solidFill>
                <a:latin typeface="Verdana" panose="020B0604030504040204" pitchFamily="34" charset="0"/>
                <a:ea typeface="Verdana" panose="020B0604030504040204" pitchFamily="34" charset="0"/>
                <a:cs typeface="Calibri" panose="020F0502020204030204" pitchFamily="34" charset="0"/>
              </a:rPr>
              <a:t>(CAUSA DE DISOLUCIÓN ART 363)</a:t>
            </a:r>
            <a:r>
              <a:rPr lang="es-ES" sz="1100" b="1" dirty="0">
                <a:solidFill>
                  <a:srgbClr val="D64C25"/>
                </a:solidFill>
                <a:latin typeface="Verdana" panose="020B0604030504040204" pitchFamily="34" charset="0"/>
                <a:ea typeface="Verdana" panose="020B0604030504040204" pitchFamily="34" charset="0"/>
                <a:cs typeface="Calibri" panose="020F0502020204030204" pitchFamily="34" charset="0"/>
              </a:rPr>
              <a:t> </a:t>
            </a:r>
            <a:r>
              <a:rPr lang="es-ES" sz="1100" b="1" u="sng" dirty="0">
                <a:latin typeface="Verdana" panose="020B0604030504040204" pitchFamily="34" charset="0"/>
                <a:ea typeface="Verdana" panose="020B0604030504040204" pitchFamily="34" charset="0"/>
                <a:cs typeface="Calibri" panose="020F0502020204030204" pitchFamily="34" charset="0"/>
              </a:rPr>
              <a:t>Artículo 13 (Real Decreto-ley 27/2021, de 23 de noviembre, por el que se prorrogan determinadas medidas económicas para apoyar la recuperación). </a:t>
            </a:r>
            <a:r>
              <a:rPr lang="es-ES" sz="1100" dirty="0">
                <a:latin typeface="Verdana" panose="020B0604030504040204" pitchFamily="34" charset="0"/>
                <a:ea typeface="Verdana" panose="020B0604030504040204" pitchFamily="34" charset="0"/>
                <a:cs typeface="Calibri" panose="020F0502020204030204" pitchFamily="34" charset="0"/>
              </a:rPr>
              <a:t>A los solos efectos de determinar la concurrencia de la causa de disolución prevista en el artículo 363.1.e) del texto refundido de la Ley de Sociedades de Capital, no se tomarán en consideración las pérdidas de los ejercicios 2020 y 2021. Si en el resultado del ejercicio 2022 se apreciaran pérdidas que dejen reducido el patrimonio neto a una cantidad inferior a la mitad del capital social, deberá convocarse por los administradores o podrá solicitarse por cualquier socio en el plazo de dos meses a contar desde el cierre del ejercicio conforme al artículo 365 de la citada Ley, la celebración de Junta para proceder a la disolución de la sociedad, a no ser que se aumente o reduzca el capital en la medida suficiente.</a:t>
            </a:r>
          </a:p>
          <a:p>
            <a:pPr marL="0" indent="0" algn="just">
              <a:buClr>
                <a:srgbClr val="FF0000"/>
              </a:buClr>
              <a:buNone/>
            </a:pPr>
            <a:endParaRPr lang="es-ES" sz="1100" dirty="0">
              <a:latin typeface="Verdana" panose="020B0604030504040204" pitchFamily="34" charset="0"/>
              <a:ea typeface="Verdana" panose="020B0604030504040204" pitchFamily="34" charset="0"/>
              <a:cs typeface="Calibri" panose="020F0502020204030204" pitchFamily="34" charset="0"/>
            </a:endParaRPr>
          </a:p>
          <a:p>
            <a:pPr algn="just" defTabSz="914400">
              <a:spcBef>
                <a:spcPts val="0"/>
              </a:spcBef>
              <a:buClr>
                <a:srgbClr val="D64C25"/>
              </a:buClr>
              <a:buFont typeface="Courier New" panose="02070309020205020404" pitchFamily="49" charset="0"/>
              <a:buChar char="o"/>
              <a:defRPr/>
            </a:pPr>
            <a:r>
              <a:rPr kumimoji="0" lang="es-ES" sz="11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rPr>
              <a:t>(LÍMITE </a:t>
            </a:r>
            <a:r>
              <a:rPr lang="es-ES" sz="1100" b="1" dirty="0">
                <a:solidFill>
                  <a:srgbClr val="D64C25"/>
                </a:solidFill>
                <a:latin typeface="Verdana" panose="020B0604030504040204" pitchFamily="34" charset="0"/>
                <a:ea typeface="Verdana" panose="020B0604030504040204" pitchFamily="34" charset="0"/>
              </a:rPr>
              <a:t>REPARTO DE DIVIDENDOS) </a:t>
            </a:r>
            <a:r>
              <a:rPr kumimoji="0" lang="es-ES" sz="11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rPr>
              <a:t>Artículo 5.2 </a:t>
            </a:r>
            <a:r>
              <a:rPr kumimoji="0" lang="es-E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dispuso lo siguiente: "Las sociedades mercantiles u otras personas jurídicas que se acojan a los expedientes de regulación temporal de empleo regulados en el artículo 1 de este real decreto-ley y que utilicen los recursos públicos destinados a los </a:t>
            </a:r>
            <a:r>
              <a:rPr kumimoji="0" lang="es-ES" sz="1100" b="0"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rPr>
              <a:t>mismos no podrán proceder al reparto de dividendos correspondientes al ejercicio fiscal en que se apliquen estos expedientes de regulación temporal de empleo</a:t>
            </a:r>
            <a:r>
              <a:rPr kumimoji="0" lang="es-E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excepto si abonan previamente el importe correspondiente a la exoneración aplicada a las cuotas de la seguridad social</a:t>
            </a:r>
            <a:r>
              <a:rPr kumimoji="0" lang="es-ES" sz="1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Esta limitación a repartir dividendos no será de aplicación para aquellas entidades que, a fecha de 29 de febrero de 2020, tuvieran menos de cincuenta personas trabajadoras, o asimiladas a las mismas, en situación de alta en la Seguridad Social. </a:t>
            </a:r>
            <a:r>
              <a:rPr kumimoji="0" lang="es-ES" sz="11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rPr>
              <a:t>(Real Decreto-ley 18/2021)</a:t>
            </a:r>
          </a:p>
          <a:p>
            <a:pPr algn="just" defTabSz="914400">
              <a:spcBef>
                <a:spcPts val="0"/>
              </a:spcBef>
              <a:buClr>
                <a:srgbClr val="D64C25"/>
              </a:buClr>
              <a:buFont typeface="Courier New" panose="02070309020205020404" pitchFamily="49" charset="0"/>
              <a:buChar char="o"/>
              <a:defRPr/>
            </a:pPr>
            <a:endParaRPr kumimoji="0" lang="es-E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algn="just" defTabSz="914400">
              <a:spcBef>
                <a:spcPts val="0"/>
              </a:spcBef>
              <a:buClr>
                <a:srgbClr val="D64C25"/>
              </a:buClr>
              <a:buFont typeface="Courier New" panose="02070309020205020404" pitchFamily="49" charset="0"/>
              <a:buChar char="o"/>
              <a:defRPr/>
            </a:pPr>
            <a:r>
              <a:rPr kumimoji="0" lang="es-E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 la interpretación de ese Ministerio de Asuntos Económicos, el artículo 5.2 del Real Decreto-Ley 18/2020, al establecer que no podrán proceder al reparto de dividendos correspondientes al ejercicio fiscal en que se apliquen estos expedientes de regulación temporal de empleo, </a:t>
            </a:r>
            <a:r>
              <a:rPr kumimoji="0" lang="es-ES" sz="11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rPr>
              <a:t>determina límites al reparto de dividendos correspondientes a 2020 (ejercicio en el que se aplican los expedientes de regulación de empleo) y que se distribuirán, consecuentemente, en el ejercicio 2021</a:t>
            </a:r>
          </a:p>
          <a:p>
            <a:pPr marL="0" indent="0" algn="just">
              <a:buClr>
                <a:srgbClr val="FF0000"/>
              </a:buClr>
              <a:buNone/>
            </a:pPr>
            <a:endParaRPr lang="es-ES" sz="1100" dirty="0">
              <a:latin typeface="Verdana" panose="020B0604030504040204" pitchFamily="34" charset="0"/>
              <a:ea typeface="Verdana" panose="020B0604030504040204" pitchFamily="34" charset="0"/>
              <a:cs typeface="Calibri" panose="020F0502020204030204" pitchFamily="34" charset="0"/>
            </a:endParaRPr>
          </a:p>
          <a:p>
            <a:pPr algn="just">
              <a:buClr>
                <a:srgbClr val="FF0000"/>
              </a:buClr>
              <a:buFont typeface="Courier New" panose="02070309020205020404" pitchFamily="49" charset="0"/>
              <a:buChar char="o"/>
            </a:pPr>
            <a:endParaRPr lang="es-ES" sz="1100" dirty="0">
              <a:latin typeface="Verdana" panose="020B0604030504040204" pitchFamily="34" charset="0"/>
              <a:ea typeface="Verdana" panose="020B060403050404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ED7421B7-3F12-D670-3A27-825376CE33F7}"/>
              </a:ext>
            </a:extLst>
          </p:cNvPr>
          <p:cNvSpPr txBox="1"/>
          <p:nvPr/>
        </p:nvSpPr>
        <p:spPr>
          <a:xfrm>
            <a:off x="5687290" y="191183"/>
            <a:ext cx="3290455"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Otras consideraciones</a:t>
            </a:r>
          </a:p>
        </p:txBody>
      </p:sp>
      <p:cxnSp>
        <p:nvCxnSpPr>
          <p:cNvPr id="6" name="Conector recto 5">
            <a:extLst>
              <a:ext uri="{FF2B5EF4-FFF2-40B4-BE49-F238E27FC236}">
                <a16:creationId xmlns:a16="http://schemas.microsoft.com/office/drawing/2014/main" id="{6256B41E-861A-4013-2EAA-BA891C2A4822}"/>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86679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IN2C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3" name="CuadroTexto 2">
            <a:extLst>
              <a:ext uri="{FF2B5EF4-FFF2-40B4-BE49-F238E27FC236}">
                <a16:creationId xmlns:a16="http://schemas.microsoft.com/office/drawing/2014/main" id="{F08C2D98-7C94-0B5C-EA7D-C1D978513517}"/>
              </a:ext>
            </a:extLst>
          </p:cNvPr>
          <p:cNvSpPr txBox="1"/>
          <p:nvPr/>
        </p:nvSpPr>
        <p:spPr>
          <a:xfrm>
            <a:off x="1672936" y="1283172"/>
            <a:ext cx="6619010" cy="523220"/>
          </a:xfrm>
          <a:prstGeom prst="rect">
            <a:avLst/>
          </a:prstGeom>
          <a:noFill/>
        </p:spPr>
        <p:txBody>
          <a:bodyPr wrap="square" rtlCol="0">
            <a:spAutoFit/>
          </a:bodyPr>
          <a:lstStyle/>
          <a:p>
            <a:r>
              <a:rPr lang="es-ES" sz="2800" i="1" u="sng" dirty="0">
                <a:latin typeface="Verdana" panose="020B0604030504040204" pitchFamily="34" charset="0"/>
                <a:ea typeface="Verdana" panose="020B0604030504040204" pitchFamily="34" charset="0"/>
              </a:rPr>
              <a:t>Muchas gracias por su atención</a:t>
            </a:r>
          </a:p>
        </p:txBody>
      </p:sp>
    </p:spTree>
    <p:extLst>
      <p:ext uri="{BB962C8B-B14F-4D97-AF65-F5344CB8AC3E}">
        <p14:creationId xmlns:p14="http://schemas.microsoft.com/office/powerpoint/2010/main" val="240553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2</a:t>
            </a:fld>
            <a:endParaRPr lang="es-ES"/>
          </a:p>
        </p:txBody>
      </p:sp>
      <p:graphicFrame>
        <p:nvGraphicFramePr>
          <p:cNvPr id="6" name="Tabla 2">
            <a:extLst>
              <a:ext uri="{FF2B5EF4-FFF2-40B4-BE49-F238E27FC236}">
                <a16:creationId xmlns:a16="http://schemas.microsoft.com/office/drawing/2014/main" id="{6B286A18-7D79-AB1E-9467-C2337F271AA6}"/>
              </a:ext>
            </a:extLst>
          </p:cNvPr>
          <p:cNvGraphicFramePr>
            <a:graphicFrameLocks noGrp="1"/>
          </p:cNvGraphicFramePr>
          <p:nvPr>
            <p:extLst>
              <p:ext uri="{D42A27DB-BD31-4B8C-83A1-F6EECF244321}">
                <p14:modId xmlns:p14="http://schemas.microsoft.com/office/powerpoint/2010/main" val="4187445500"/>
              </p:ext>
            </p:extLst>
          </p:nvPr>
        </p:nvGraphicFramePr>
        <p:xfrm>
          <a:off x="199176" y="2388564"/>
          <a:ext cx="6160060" cy="2515527"/>
        </p:xfrm>
        <a:graphic>
          <a:graphicData uri="http://schemas.openxmlformats.org/drawingml/2006/table">
            <a:tbl>
              <a:tblPr firstRow="1" bandRow="1"/>
              <a:tblGrid>
                <a:gridCol w="1540015">
                  <a:extLst>
                    <a:ext uri="{9D8B030D-6E8A-4147-A177-3AD203B41FA5}">
                      <a16:colId xmlns:a16="http://schemas.microsoft.com/office/drawing/2014/main" val="2370872767"/>
                    </a:ext>
                  </a:extLst>
                </a:gridCol>
                <a:gridCol w="1532015">
                  <a:extLst>
                    <a:ext uri="{9D8B030D-6E8A-4147-A177-3AD203B41FA5}">
                      <a16:colId xmlns:a16="http://schemas.microsoft.com/office/drawing/2014/main" val="400745098"/>
                    </a:ext>
                  </a:extLst>
                </a:gridCol>
                <a:gridCol w="1548015">
                  <a:extLst>
                    <a:ext uri="{9D8B030D-6E8A-4147-A177-3AD203B41FA5}">
                      <a16:colId xmlns:a16="http://schemas.microsoft.com/office/drawing/2014/main" val="4073760329"/>
                    </a:ext>
                  </a:extLst>
                </a:gridCol>
                <a:gridCol w="1540015">
                  <a:extLst>
                    <a:ext uri="{9D8B030D-6E8A-4147-A177-3AD203B41FA5}">
                      <a16:colId xmlns:a16="http://schemas.microsoft.com/office/drawing/2014/main" val="1659562823"/>
                    </a:ext>
                  </a:extLst>
                </a:gridCol>
              </a:tblGrid>
              <a:tr h="336550">
                <a:tc rowSpan="2">
                  <a:txBody>
                    <a:bodyPr/>
                    <a:lstStyle>
                      <a:lvl1pPr marL="0" algn="l" defTabSz="171461" rtl="0" eaLnBrk="1" latinLnBrk="0" hangingPunct="1">
                        <a:defRPr sz="675" b="1" kern="1200">
                          <a:solidFill>
                            <a:schemeClr val="lt1"/>
                          </a:solidFill>
                          <a:latin typeface="Avenir Next LT Pro"/>
                        </a:defRPr>
                      </a:lvl1pPr>
                      <a:lvl2pPr marL="171461" algn="l" defTabSz="171461" rtl="0" eaLnBrk="1" latinLnBrk="0" hangingPunct="1">
                        <a:defRPr sz="675" b="1" kern="1200">
                          <a:solidFill>
                            <a:schemeClr val="lt1"/>
                          </a:solidFill>
                          <a:latin typeface="Avenir Next LT Pro"/>
                        </a:defRPr>
                      </a:lvl2pPr>
                      <a:lvl3pPr marL="342923" algn="l" defTabSz="171461" rtl="0" eaLnBrk="1" latinLnBrk="0" hangingPunct="1">
                        <a:defRPr sz="675" b="1" kern="1200">
                          <a:solidFill>
                            <a:schemeClr val="lt1"/>
                          </a:solidFill>
                          <a:latin typeface="Avenir Next LT Pro"/>
                        </a:defRPr>
                      </a:lvl3pPr>
                      <a:lvl4pPr marL="514384" algn="l" defTabSz="171461" rtl="0" eaLnBrk="1" latinLnBrk="0" hangingPunct="1">
                        <a:defRPr sz="675" b="1" kern="1200">
                          <a:solidFill>
                            <a:schemeClr val="lt1"/>
                          </a:solidFill>
                          <a:latin typeface="Avenir Next LT Pro"/>
                        </a:defRPr>
                      </a:lvl4pPr>
                      <a:lvl5pPr marL="685846" algn="l" defTabSz="171461" rtl="0" eaLnBrk="1" latinLnBrk="0" hangingPunct="1">
                        <a:defRPr sz="675" b="1" kern="1200">
                          <a:solidFill>
                            <a:schemeClr val="lt1"/>
                          </a:solidFill>
                          <a:latin typeface="Avenir Next LT Pro"/>
                        </a:defRPr>
                      </a:lvl5pPr>
                      <a:lvl6pPr marL="857307" algn="l" defTabSz="171461" rtl="0" eaLnBrk="1" latinLnBrk="0" hangingPunct="1">
                        <a:defRPr sz="675" b="1" kern="1200">
                          <a:solidFill>
                            <a:schemeClr val="lt1"/>
                          </a:solidFill>
                          <a:latin typeface="Avenir Next LT Pro"/>
                        </a:defRPr>
                      </a:lvl6pPr>
                      <a:lvl7pPr marL="1028769" algn="l" defTabSz="171461" rtl="0" eaLnBrk="1" latinLnBrk="0" hangingPunct="1">
                        <a:defRPr sz="675" b="1" kern="1200">
                          <a:solidFill>
                            <a:schemeClr val="lt1"/>
                          </a:solidFill>
                          <a:latin typeface="Avenir Next LT Pro"/>
                        </a:defRPr>
                      </a:lvl7pPr>
                      <a:lvl8pPr marL="1200230" algn="l" defTabSz="171461" rtl="0" eaLnBrk="1" latinLnBrk="0" hangingPunct="1">
                        <a:defRPr sz="675" b="1" kern="1200">
                          <a:solidFill>
                            <a:schemeClr val="lt1"/>
                          </a:solidFill>
                          <a:latin typeface="Avenir Next LT Pro"/>
                        </a:defRPr>
                      </a:lvl8pPr>
                      <a:lvl9pPr marL="1371691" algn="l" defTabSz="171461" rtl="0" eaLnBrk="1" latinLnBrk="0" hangingPunct="1">
                        <a:defRPr sz="675" b="1" kern="1200">
                          <a:solidFill>
                            <a:schemeClr val="lt1"/>
                          </a:solidFill>
                          <a:latin typeface="Avenir Next LT Pro"/>
                        </a:defRPr>
                      </a:lvl9pPr>
                    </a:lstStyle>
                    <a:p>
                      <a:pPr algn="just"/>
                      <a:endParaRPr lang="es-ES" sz="900" dirty="0">
                        <a:latin typeface="Verdana" panose="020B0604030504040204" pitchFamily="34" charset="0"/>
                        <a:ea typeface="Verdana" panose="020B0604030504040204" pitchFamily="34"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gridSpan="2">
                  <a:txBody>
                    <a:bodyPr/>
                    <a:lstStyle/>
                    <a:p>
                      <a:pPr algn="ctr"/>
                      <a:r>
                        <a:rPr lang="es-ES" sz="900" b="1" kern="1200" dirty="0">
                          <a:solidFill>
                            <a:schemeClr val="lt1"/>
                          </a:solidFill>
                          <a:latin typeface="Verdana" panose="020B0604030504040204" pitchFamily="34" charset="0"/>
                          <a:ea typeface="Verdana" panose="020B0604030504040204" pitchFamily="34" charset="0"/>
                          <a:cs typeface="Times New Roman" panose="02020603050405020304" pitchFamily="18" charset="0"/>
                        </a:rPr>
                        <a:t>PGC Normal abreviado</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2B3BD"/>
                    </a:solidFill>
                  </a:tcPr>
                </a:tc>
                <a:tc hMerge="1">
                  <a:txBody>
                    <a:bodyPr/>
                    <a:lstStyle/>
                    <a:p>
                      <a:endParaRPr lang="es-ES"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2B3BD"/>
                    </a:solidFill>
                  </a:tcPr>
                </a:tc>
                <a:tc rowSpan="2">
                  <a:txBody>
                    <a:bodyPr/>
                    <a:lstStyle>
                      <a:lvl1pPr marL="0" algn="l" defTabSz="171461" rtl="0" eaLnBrk="1" latinLnBrk="0" hangingPunct="1">
                        <a:defRPr sz="675" b="1" kern="1200">
                          <a:solidFill>
                            <a:schemeClr val="lt1"/>
                          </a:solidFill>
                          <a:latin typeface="Avenir Next LT Pro"/>
                        </a:defRPr>
                      </a:lvl1pPr>
                      <a:lvl2pPr marL="171461" algn="l" defTabSz="171461" rtl="0" eaLnBrk="1" latinLnBrk="0" hangingPunct="1">
                        <a:defRPr sz="675" b="1" kern="1200">
                          <a:solidFill>
                            <a:schemeClr val="lt1"/>
                          </a:solidFill>
                          <a:latin typeface="Avenir Next LT Pro"/>
                        </a:defRPr>
                      </a:lvl2pPr>
                      <a:lvl3pPr marL="342923" algn="l" defTabSz="171461" rtl="0" eaLnBrk="1" latinLnBrk="0" hangingPunct="1">
                        <a:defRPr sz="675" b="1" kern="1200">
                          <a:solidFill>
                            <a:schemeClr val="lt1"/>
                          </a:solidFill>
                          <a:latin typeface="Avenir Next LT Pro"/>
                        </a:defRPr>
                      </a:lvl3pPr>
                      <a:lvl4pPr marL="514384" algn="l" defTabSz="171461" rtl="0" eaLnBrk="1" latinLnBrk="0" hangingPunct="1">
                        <a:defRPr sz="675" b="1" kern="1200">
                          <a:solidFill>
                            <a:schemeClr val="lt1"/>
                          </a:solidFill>
                          <a:latin typeface="Avenir Next LT Pro"/>
                        </a:defRPr>
                      </a:lvl4pPr>
                      <a:lvl5pPr marL="685846" algn="l" defTabSz="171461" rtl="0" eaLnBrk="1" latinLnBrk="0" hangingPunct="1">
                        <a:defRPr sz="675" b="1" kern="1200">
                          <a:solidFill>
                            <a:schemeClr val="lt1"/>
                          </a:solidFill>
                          <a:latin typeface="Avenir Next LT Pro"/>
                        </a:defRPr>
                      </a:lvl5pPr>
                      <a:lvl6pPr marL="857307" algn="l" defTabSz="171461" rtl="0" eaLnBrk="1" latinLnBrk="0" hangingPunct="1">
                        <a:defRPr sz="675" b="1" kern="1200">
                          <a:solidFill>
                            <a:schemeClr val="lt1"/>
                          </a:solidFill>
                          <a:latin typeface="Avenir Next LT Pro"/>
                        </a:defRPr>
                      </a:lvl6pPr>
                      <a:lvl7pPr marL="1028769" algn="l" defTabSz="171461" rtl="0" eaLnBrk="1" latinLnBrk="0" hangingPunct="1">
                        <a:defRPr sz="675" b="1" kern="1200">
                          <a:solidFill>
                            <a:schemeClr val="lt1"/>
                          </a:solidFill>
                          <a:latin typeface="Avenir Next LT Pro"/>
                        </a:defRPr>
                      </a:lvl7pPr>
                      <a:lvl8pPr marL="1200230" algn="l" defTabSz="171461" rtl="0" eaLnBrk="1" latinLnBrk="0" hangingPunct="1">
                        <a:defRPr sz="675" b="1" kern="1200">
                          <a:solidFill>
                            <a:schemeClr val="lt1"/>
                          </a:solidFill>
                          <a:latin typeface="Avenir Next LT Pro"/>
                        </a:defRPr>
                      </a:lvl8pPr>
                      <a:lvl9pPr marL="1371691" algn="l" defTabSz="171461" rtl="0" eaLnBrk="1" latinLnBrk="0" hangingPunct="1">
                        <a:defRPr sz="675" b="1" kern="1200">
                          <a:solidFill>
                            <a:schemeClr val="lt1"/>
                          </a:solidFill>
                          <a:latin typeface="Avenir Next LT Pro"/>
                        </a:defRPr>
                      </a:lvl9pPr>
                    </a:lstStyle>
                    <a:p>
                      <a:pPr algn="just"/>
                      <a:r>
                        <a:rPr lang="es-ES" sz="900" dirty="0">
                          <a:latin typeface="Verdana" panose="020B0604030504040204" pitchFamily="34" charset="0"/>
                          <a:ea typeface="Verdana" panose="020B0604030504040204" pitchFamily="34" charset="0"/>
                          <a:cs typeface="Times New Roman" panose="02020603050405020304" pitchFamily="18" charset="0"/>
                        </a:rPr>
                        <a:t>Cuentas anuales Pymes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2B3BD"/>
                    </a:solidFill>
                  </a:tcPr>
                </a:tc>
                <a:extLst>
                  <a:ext uri="{0D108BD9-81ED-4DB2-BD59-A6C34878D82A}">
                    <a16:rowId xmlns:a16="http://schemas.microsoft.com/office/drawing/2014/main" val="1262637307"/>
                  </a:ext>
                </a:extLst>
              </a:tr>
              <a:tr h="638462">
                <a:tc vMerge="1">
                  <a:txBody>
                    <a:bodyPr/>
                    <a:lstStyle/>
                    <a:p>
                      <a:endParaRPr lang="es-ES"/>
                    </a:p>
                  </a:txBody>
                  <a:tcPr/>
                </a:tc>
                <a:tc>
                  <a:txBody>
                    <a:bodyPr/>
                    <a:lstStyle>
                      <a:lvl1pPr marL="0" algn="l" defTabSz="171461" rtl="0" eaLnBrk="1" latinLnBrk="0" hangingPunct="1">
                        <a:defRPr sz="675" b="1" kern="1200">
                          <a:solidFill>
                            <a:schemeClr val="lt1"/>
                          </a:solidFill>
                          <a:latin typeface="Avenir Next LT Pro"/>
                        </a:defRPr>
                      </a:lvl1pPr>
                      <a:lvl2pPr marL="171461" algn="l" defTabSz="171461" rtl="0" eaLnBrk="1" latinLnBrk="0" hangingPunct="1">
                        <a:defRPr sz="675" b="1" kern="1200">
                          <a:solidFill>
                            <a:schemeClr val="lt1"/>
                          </a:solidFill>
                          <a:latin typeface="Avenir Next LT Pro"/>
                        </a:defRPr>
                      </a:lvl2pPr>
                      <a:lvl3pPr marL="342923" algn="l" defTabSz="171461" rtl="0" eaLnBrk="1" latinLnBrk="0" hangingPunct="1">
                        <a:defRPr sz="675" b="1" kern="1200">
                          <a:solidFill>
                            <a:schemeClr val="lt1"/>
                          </a:solidFill>
                          <a:latin typeface="Avenir Next LT Pro"/>
                        </a:defRPr>
                      </a:lvl3pPr>
                      <a:lvl4pPr marL="514384" algn="l" defTabSz="171461" rtl="0" eaLnBrk="1" latinLnBrk="0" hangingPunct="1">
                        <a:defRPr sz="675" b="1" kern="1200">
                          <a:solidFill>
                            <a:schemeClr val="lt1"/>
                          </a:solidFill>
                          <a:latin typeface="Avenir Next LT Pro"/>
                        </a:defRPr>
                      </a:lvl4pPr>
                      <a:lvl5pPr marL="685846" algn="l" defTabSz="171461" rtl="0" eaLnBrk="1" latinLnBrk="0" hangingPunct="1">
                        <a:defRPr sz="675" b="1" kern="1200">
                          <a:solidFill>
                            <a:schemeClr val="lt1"/>
                          </a:solidFill>
                          <a:latin typeface="Avenir Next LT Pro"/>
                        </a:defRPr>
                      </a:lvl5pPr>
                      <a:lvl6pPr marL="857307" algn="l" defTabSz="171461" rtl="0" eaLnBrk="1" latinLnBrk="0" hangingPunct="1">
                        <a:defRPr sz="675" b="1" kern="1200">
                          <a:solidFill>
                            <a:schemeClr val="lt1"/>
                          </a:solidFill>
                          <a:latin typeface="Avenir Next LT Pro"/>
                        </a:defRPr>
                      </a:lvl6pPr>
                      <a:lvl7pPr marL="1028769" algn="l" defTabSz="171461" rtl="0" eaLnBrk="1" latinLnBrk="0" hangingPunct="1">
                        <a:defRPr sz="675" b="1" kern="1200">
                          <a:solidFill>
                            <a:schemeClr val="lt1"/>
                          </a:solidFill>
                          <a:latin typeface="Avenir Next LT Pro"/>
                        </a:defRPr>
                      </a:lvl7pPr>
                      <a:lvl8pPr marL="1200230" algn="l" defTabSz="171461" rtl="0" eaLnBrk="1" latinLnBrk="0" hangingPunct="1">
                        <a:defRPr sz="675" b="1" kern="1200">
                          <a:solidFill>
                            <a:schemeClr val="lt1"/>
                          </a:solidFill>
                          <a:latin typeface="Avenir Next LT Pro"/>
                        </a:defRPr>
                      </a:lvl8pPr>
                      <a:lvl9pPr marL="1371691" algn="l" defTabSz="171461" rtl="0" eaLnBrk="1" latinLnBrk="0" hangingPunct="1">
                        <a:defRPr sz="675" b="1" kern="1200">
                          <a:solidFill>
                            <a:schemeClr val="lt1"/>
                          </a:solidFill>
                          <a:latin typeface="Avenir Next LT Pro"/>
                        </a:defRPr>
                      </a:lvl9pPr>
                    </a:lstStyle>
                    <a:p>
                      <a:pPr algn="just"/>
                      <a:r>
                        <a:rPr lang="es-ES" sz="900" dirty="0">
                          <a:latin typeface="Verdana" panose="020B0604030504040204" pitchFamily="34" charset="0"/>
                          <a:ea typeface="Verdana" panose="020B0604030504040204" pitchFamily="34" charset="0"/>
                          <a:cs typeface="Times New Roman" panose="02020603050405020304" pitchFamily="18" charset="0"/>
                        </a:rPr>
                        <a:t>Balance, Estado de cambios en el patrimonio neto y Memoria abreviada</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2B3BD"/>
                    </a:solidFill>
                  </a:tcPr>
                </a:tc>
                <a:tc>
                  <a:txBody>
                    <a:bodyPr/>
                    <a:lstStyle>
                      <a:lvl1pPr marL="0" algn="l" defTabSz="171461" rtl="0" eaLnBrk="1" latinLnBrk="0" hangingPunct="1">
                        <a:defRPr sz="675" b="1" kern="1200">
                          <a:solidFill>
                            <a:schemeClr val="lt1"/>
                          </a:solidFill>
                          <a:latin typeface="Avenir Next LT Pro"/>
                        </a:defRPr>
                      </a:lvl1pPr>
                      <a:lvl2pPr marL="171461" algn="l" defTabSz="171461" rtl="0" eaLnBrk="1" latinLnBrk="0" hangingPunct="1">
                        <a:defRPr sz="675" b="1" kern="1200">
                          <a:solidFill>
                            <a:schemeClr val="lt1"/>
                          </a:solidFill>
                          <a:latin typeface="Avenir Next LT Pro"/>
                        </a:defRPr>
                      </a:lvl2pPr>
                      <a:lvl3pPr marL="342923" algn="l" defTabSz="171461" rtl="0" eaLnBrk="1" latinLnBrk="0" hangingPunct="1">
                        <a:defRPr sz="675" b="1" kern="1200">
                          <a:solidFill>
                            <a:schemeClr val="lt1"/>
                          </a:solidFill>
                          <a:latin typeface="Avenir Next LT Pro"/>
                        </a:defRPr>
                      </a:lvl3pPr>
                      <a:lvl4pPr marL="514384" algn="l" defTabSz="171461" rtl="0" eaLnBrk="1" latinLnBrk="0" hangingPunct="1">
                        <a:defRPr sz="675" b="1" kern="1200">
                          <a:solidFill>
                            <a:schemeClr val="lt1"/>
                          </a:solidFill>
                          <a:latin typeface="Avenir Next LT Pro"/>
                        </a:defRPr>
                      </a:lvl4pPr>
                      <a:lvl5pPr marL="685846" algn="l" defTabSz="171461" rtl="0" eaLnBrk="1" latinLnBrk="0" hangingPunct="1">
                        <a:defRPr sz="675" b="1" kern="1200">
                          <a:solidFill>
                            <a:schemeClr val="lt1"/>
                          </a:solidFill>
                          <a:latin typeface="Avenir Next LT Pro"/>
                        </a:defRPr>
                      </a:lvl5pPr>
                      <a:lvl6pPr marL="857307" algn="l" defTabSz="171461" rtl="0" eaLnBrk="1" latinLnBrk="0" hangingPunct="1">
                        <a:defRPr sz="675" b="1" kern="1200">
                          <a:solidFill>
                            <a:schemeClr val="lt1"/>
                          </a:solidFill>
                          <a:latin typeface="Avenir Next LT Pro"/>
                        </a:defRPr>
                      </a:lvl6pPr>
                      <a:lvl7pPr marL="1028769" algn="l" defTabSz="171461" rtl="0" eaLnBrk="1" latinLnBrk="0" hangingPunct="1">
                        <a:defRPr sz="675" b="1" kern="1200">
                          <a:solidFill>
                            <a:schemeClr val="lt1"/>
                          </a:solidFill>
                          <a:latin typeface="Avenir Next LT Pro"/>
                        </a:defRPr>
                      </a:lvl7pPr>
                      <a:lvl8pPr marL="1200230" algn="l" defTabSz="171461" rtl="0" eaLnBrk="1" latinLnBrk="0" hangingPunct="1">
                        <a:defRPr sz="675" b="1" kern="1200">
                          <a:solidFill>
                            <a:schemeClr val="lt1"/>
                          </a:solidFill>
                          <a:latin typeface="Avenir Next LT Pro"/>
                        </a:defRPr>
                      </a:lvl8pPr>
                      <a:lvl9pPr marL="1371691" algn="l" defTabSz="171461" rtl="0" eaLnBrk="1" latinLnBrk="0" hangingPunct="1">
                        <a:defRPr sz="675" b="1" kern="1200">
                          <a:solidFill>
                            <a:schemeClr val="lt1"/>
                          </a:solidFill>
                          <a:latin typeface="Avenir Next LT Pro"/>
                        </a:defRPr>
                      </a:lvl9pPr>
                    </a:lstStyle>
                    <a:p>
                      <a:pPr algn="just"/>
                      <a:r>
                        <a:rPr lang="es-ES" sz="900" dirty="0">
                          <a:latin typeface="Verdana" panose="020B0604030504040204" pitchFamily="34" charset="0"/>
                          <a:ea typeface="Verdana" panose="020B0604030504040204" pitchFamily="34" charset="0"/>
                          <a:cs typeface="Times New Roman" panose="02020603050405020304" pitchFamily="18" charset="0"/>
                        </a:rPr>
                        <a:t>Cuenta de pérdidas y ganancias abreviadas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2B3BD"/>
                    </a:solidFill>
                  </a:tcPr>
                </a:tc>
                <a:tc vMerge="1">
                  <a:txBody>
                    <a:bodyPr/>
                    <a:lstStyle/>
                    <a:p>
                      <a:endParaRPr lang="es-ES"/>
                    </a:p>
                  </a:txBody>
                  <a:tcPr/>
                </a:tc>
                <a:extLst>
                  <a:ext uri="{0D108BD9-81ED-4DB2-BD59-A6C34878D82A}">
                    <a16:rowId xmlns:a16="http://schemas.microsoft.com/office/drawing/2014/main" val="1372836618"/>
                  </a:ext>
                </a:extLst>
              </a:tr>
              <a:tr h="273252">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r"/>
                      <a:r>
                        <a:rPr lang="es-ES" sz="900" b="1" dirty="0">
                          <a:latin typeface="Verdana" panose="020B0604030504040204" pitchFamily="34" charset="0"/>
                          <a:ea typeface="Verdana" panose="020B0604030504040204" pitchFamily="34" charset="0"/>
                          <a:cs typeface="Times New Roman" panose="02020603050405020304" pitchFamily="18" charset="0"/>
                        </a:rPr>
                        <a:t>TOTAL ACTIVO</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4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4.000.000 €</a:t>
                      </a: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2B3BD">
                        <a:tint val="4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11.400.000 €</a:t>
                      </a: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2B3BD">
                        <a:tint val="4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4.000.000 €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40000"/>
                      </a:srgbClr>
                    </a:solidFill>
                  </a:tcPr>
                </a:tc>
                <a:extLst>
                  <a:ext uri="{0D108BD9-81ED-4DB2-BD59-A6C34878D82A}">
                    <a16:rowId xmlns:a16="http://schemas.microsoft.com/office/drawing/2014/main" val="3118022144"/>
                  </a:ext>
                </a:extLst>
              </a:tr>
              <a:tr h="360870">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r"/>
                      <a:r>
                        <a:rPr lang="es-ES" sz="900" b="1" dirty="0">
                          <a:latin typeface="Verdana" panose="020B0604030504040204" pitchFamily="34" charset="0"/>
                          <a:ea typeface="Verdana" panose="020B0604030504040204" pitchFamily="34" charset="0"/>
                          <a:cs typeface="Times New Roman" panose="02020603050405020304" pitchFamily="18" charset="0"/>
                        </a:rPr>
                        <a:t>CIFRA DE NEGOCIOS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2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8.000.000 €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2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22.800.000 €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2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8.000.000 €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20000"/>
                      </a:srgbClr>
                    </a:solidFill>
                  </a:tcPr>
                </a:tc>
                <a:extLst>
                  <a:ext uri="{0D108BD9-81ED-4DB2-BD59-A6C34878D82A}">
                    <a16:rowId xmlns:a16="http://schemas.microsoft.com/office/drawing/2014/main" val="1936999535"/>
                  </a:ext>
                </a:extLst>
              </a:tr>
              <a:tr h="360870">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r"/>
                      <a:r>
                        <a:rPr lang="es-ES" sz="900" b="1" dirty="0">
                          <a:latin typeface="Verdana" panose="020B0604030504040204" pitchFamily="34" charset="0"/>
                          <a:ea typeface="Verdana" panose="020B0604030504040204" pitchFamily="34" charset="0"/>
                          <a:cs typeface="Times New Roman" panose="02020603050405020304" pitchFamily="18" charset="0"/>
                        </a:rPr>
                        <a:t>Nº MEDIO DE TRABAJADORES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4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4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250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4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40000"/>
                      </a:srgbClr>
                    </a:solidFill>
                  </a:tcPr>
                </a:tc>
                <a:extLst>
                  <a:ext uri="{0D108BD9-81ED-4DB2-BD59-A6C34878D82A}">
                    <a16:rowId xmlns:a16="http://schemas.microsoft.com/office/drawing/2014/main" val="2593416998"/>
                  </a:ext>
                </a:extLst>
              </a:tr>
              <a:tr h="539015">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r"/>
                      <a:r>
                        <a:rPr lang="es-ES" sz="900" b="1" kern="1200" dirty="0">
                          <a:solidFill>
                            <a:schemeClr val="dk1"/>
                          </a:solidFill>
                          <a:latin typeface="Verdana" panose="020B0604030504040204" pitchFamily="34" charset="0"/>
                          <a:ea typeface="Verdana" panose="020B0604030504040204" pitchFamily="34" charset="0"/>
                          <a:cs typeface="Times New Roman" panose="02020603050405020304" pitchFamily="18" charset="0"/>
                        </a:rPr>
                        <a:t>CONDICIONES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2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2 de las siguientes magnitudes al cierre del ejercicio</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2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2 de las siguientes magnitudes al cierre del ejercicio</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20000"/>
                      </a:srgbClr>
                    </a:solidFill>
                  </a:tcPr>
                </a:tc>
                <a:tc>
                  <a:txBody>
                    <a:bodyPr/>
                    <a:lstStyle>
                      <a:lvl1pPr marL="0" algn="l" defTabSz="171461" rtl="0" eaLnBrk="1" latinLnBrk="0" hangingPunct="1">
                        <a:defRPr sz="675" kern="1200">
                          <a:solidFill>
                            <a:schemeClr val="dk1"/>
                          </a:solidFill>
                          <a:latin typeface="Avenir Next LT Pro"/>
                        </a:defRPr>
                      </a:lvl1pPr>
                      <a:lvl2pPr marL="171461" algn="l" defTabSz="171461" rtl="0" eaLnBrk="1" latinLnBrk="0" hangingPunct="1">
                        <a:defRPr sz="675" kern="1200">
                          <a:solidFill>
                            <a:schemeClr val="dk1"/>
                          </a:solidFill>
                          <a:latin typeface="Avenir Next LT Pro"/>
                        </a:defRPr>
                      </a:lvl2pPr>
                      <a:lvl3pPr marL="342923" algn="l" defTabSz="171461" rtl="0" eaLnBrk="1" latinLnBrk="0" hangingPunct="1">
                        <a:defRPr sz="675" kern="1200">
                          <a:solidFill>
                            <a:schemeClr val="dk1"/>
                          </a:solidFill>
                          <a:latin typeface="Avenir Next LT Pro"/>
                        </a:defRPr>
                      </a:lvl3pPr>
                      <a:lvl4pPr marL="514384" algn="l" defTabSz="171461" rtl="0" eaLnBrk="1" latinLnBrk="0" hangingPunct="1">
                        <a:defRPr sz="675" kern="1200">
                          <a:solidFill>
                            <a:schemeClr val="dk1"/>
                          </a:solidFill>
                          <a:latin typeface="Avenir Next LT Pro"/>
                        </a:defRPr>
                      </a:lvl4pPr>
                      <a:lvl5pPr marL="685846" algn="l" defTabSz="171461" rtl="0" eaLnBrk="1" latinLnBrk="0" hangingPunct="1">
                        <a:defRPr sz="675" kern="1200">
                          <a:solidFill>
                            <a:schemeClr val="dk1"/>
                          </a:solidFill>
                          <a:latin typeface="Avenir Next LT Pro"/>
                        </a:defRPr>
                      </a:lvl5pPr>
                      <a:lvl6pPr marL="857307" algn="l" defTabSz="171461" rtl="0" eaLnBrk="1" latinLnBrk="0" hangingPunct="1">
                        <a:defRPr sz="675" kern="1200">
                          <a:solidFill>
                            <a:schemeClr val="dk1"/>
                          </a:solidFill>
                          <a:latin typeface="Avenir Next LT Pro"/>
                        </a:defRPr>
                      </a:lvl6pPr>
                      <a:lvl7pPr marL="1028769" algn="l" defTabSz="171461" rtl="0" eaLnBrk="1" latinLnBrk="0" hangingPunct="1">
                        <a:defRPr sz="675" kern="1200">
                          <a:solidFill>
                            <a:schemeClr val="dk1"/>
                          </a:solidFill>
                          <a:latin typeface="Avenir Next LT Pro"/>
                        </a:defRPr>
                      </a:lvl7pPr>
                      <a:lvl8pPr marL="1200230" algn="l" defTabSz="171461" rtl="0" eaLnBrk="1" latinLnBrk="0" hangingPunct="1">
                        <a:defRPr sz="675" kern="1200">
                          <a:solidFill>
                            <a:schemeClr val="dk1"/>
                          </a:solidFill>
                          <a:latin typeface="Avenir Next LT Pro"/>
                        </a:defRPr>
                      </a:lvl8pPr>
                      <a:lvl9pPr marL="1371691" algn="l" defTabSz="171461" rtl="0" eaLnBrk="1" latinLnBrk="0" hangingPunct="1">
                        <a:defRPr sz="675" kern="1200">
                          <a:solidFill>
                            <a:schemeClr val="dk1"/>
                          </a:solidFill>
                          <a:latin typeface="Avenir Next LT Pro"/>
                        </a:defRPr>
                      </a:lvl9pPr>
                    </a:lstStyle>
                    <a:p>
                      <a:pPr algn="ctr"/>
                      <a:r>
                        <a:rPr lang="es-ES" sz="900" dirty="0">
                          <a:latin typeface="Verdana" panose="020B0604030504040204" pitchFamily="34" charset="0"/>
                          <a:ea typeface="Verdana" panose="020B0604030504040204" pitchFamily="34" charset="0"/>
                          <a:cs typeface="Times New Roman" panose="02020603050405020304" pitchFamily="18" charset="0"/>
                        </a:rPr>
                        <a:t>2 ejercicios consecutivos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B3BD">
                        <a:tint val="20000"/>
                      </a:srgbClr>
                    </a:solidFill>
                  </a:tcPr>
                </a:tc>
                <a:extLst>
                  <a:ext uri="{0D108BD9-81ED-4DB2-BD59-A6C34878D82A}">
                    <a16:rowId xmlns:a16="http://schemas.microsoft.com/office/drawing/2014/main" val="767909094"/>
                  </a:ext>
                </a:extLst>
              </a:tr>
            </a:tbl>
          </a:graphicData>
        </a:graphic>
      </p:graphicFrame>
      <p:sp>
        <p:nvSpPr>
          <p:cNvPr id="8" name="CuadroTexto 7">
            <a:extLst>
              <a:ext uri="{FF2B5EF4-FFF2-40B4-BE49-F238E27FC236}">
                <a16:creationId xmlns:a16="http://schemas.microsoft.com/office/drawing/2014/main" id="{61AEB7EE-5D55-0FB2-2FDF-A7D1FB697878}"/>
              </a:ext>
            </a:extLst>
          </p:cNvPr>
          <p:cNvSpPr txBox="1"/>
          <p:nvPr/>
        </p:nvSpPr>
        <p:spPr>
          <a:xfrm>
            <a:off x="199176" y="324981"/>
            <a:ext cx="8745648" cy="2031325"/>
          </a:xfrm>
          <a:prstGeom prst="rect">
            <a:avLst/>
          </a:prstGeom>
          <a:noFill/>
          <a:ln>
            <a:solidFill>
              <a:srgbClr val="D64C25"/>
            </a:solidFill>
          </a:ln>
        </p:spPr>
        <p:txBody>
          <a:bodyPr wrap="square">
            <a:spAutoFit/>
          </a:bodyPr>
          <a:lstStyle>
            <a:defPPr>
              <a:defRPr lang="es-ES"/>
            </a:defPPr>
            <a:lvl1pPr algn="just">
              <a:buClr>
                <a:srgbClr val="D64C25"/>
              </a:buClr>
              <a:defRPr sz="1400">
                <a:latin typeface="Verdana" panose="020B0604030504040204" pitchFamily="34" charset="0"/>
                <a:ea typeface="Verdana" panose="020B0604030504040204" pitchFamily="34" charset="0"/>
              </a:defRPr>
            </a:lvl1pPr>
            <a:lvl2pPr marL="742950" lvl="1" indent="-285750" algn="just">
              <a:buClr>
                <a:srgbClr val="D64C25"/>
              </a:buClr>
              <a:buFont typeface="Courier New" panose="02070309020205020404" pitchFamily="49" charset="0"/>
              <a:buChar char="o"/>
              <a:defRPr sz="1400">
                <a:latin typeface="Verdana" panose="020B0604030504040204" pitchFamily="34" charset="0"/>
                <a:ea typeface="Verdana" panose="020B0604030504040204" pitchFamily="34" charset="0"/>
              </a:defRPr>
            </a:lvl2pPr>
          </a:lstStyle>
          <a:p>
            <a:r>
              <a:rPr lang="es-ES" dirty="0"/>
              <a:t>La primera de las Normas de elaboración de las cuentas anuales (NECA) nos indica, tal y como se detalla en su título, qué documentos integran el conjunto denominado “Cuentas Anuales”, indicando también los documentos con los que deben estar conformes, así como para qué se realiza el susodicho documento. Según se nos indica en esta Norma, las cuentas anuales están integradas por </a:t>
            </a:r>
            <a:r>
              <a:rPr lang="es-ES" b="1" dirty="0"/>
              <a:t>el balance; la cuenta de pérdidas y ganancias; el estado de cambios en el patrimonio neto; el estado de flujos de efectivo y la memoria. </a:t>
            </a:r>
            <a:r>
              <a:rPr lang="es-ES" dirty="0"/>
              <a:t>Dichos documentos conforman una unidad y su redacción se atendrá a lo previsto en el Código de Comercio, en el Texto Refundido de la Ley de Sociedades Anónimas, en la Ley 7/2013, de 1 de abril y en este Plan General de Contabilidad. </a:t>
            </a:r>
          </a:p>
        </p:txBody>
      </p:sp>
    </p:spTree>
    <p:extLst>
      <p:ext uri="{BB962C8B-B14F-4D97-AF65-F5344CB8AC3E}">
        <p14:creationId xmlns:p14="http://schemas.microsoft.com/office/powerpoint/2010/main" val="4085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00012"/>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3</a:t>
            </a:fld>
            <a:endParaRPr lang="es-ES"/>
          </a:p>
        </p:txBody>
      </p:sp>
      <p:sp>
        <p:nvSpPr>
          <p:cNvPr id="10" name="CuadroTexto 9">
            <a:extLst>
              <a:ext uri="{FF2B5EF4-FFF2-40B4-BE49-F238E27FC236}">
                <a16:creationId xmlns:a16="http://schemas.microsoft.com/office/drawing/2014/main" id="{B0F8F5AF-56DA-C868-564D-D88923543C59}"/>
              </a:ext>
            </a:extLst>
          </p:cNvPr>
          <p:cNvSpPr txBox="1"/>
          <p:nvPr/>
        </p:nvSpPr>
        <p:spPr>
          <a:xfrm>
            <a:off x="159657" y="637159"/>
            <a:ext cx="8831943" cy="3754874"/>
          </a:xfrm>
          <a:prstGeom prst="rect">
            <a:avLst/>
          </a:prstGeom>
          <a:noFill/>
          <a:ln>
            <a:solidFill>
              <a:srgbClr val="D64C25"/>
            </a:solidFill>
          </a:ln>
        </p:spPr>
        <p:txBody>
          <a:bodyPr wrap="square">
            <a:spAutoFit/>
          </a:bodyPr>
          <a:lstStyle/>
          <a:p>
            <a:pPr marL="285750" indent="-285750" algn="just">
              <a:buClr>
                <a:srgbClr val="D64C25"/>
              </a:buClr>
              <a:buFont typeface="Courier New" panose="02070309020205020404" pitchFamily="49" charset="0"/>
              <a:buChar char="o"/>
            </a:pPr>
            <a:r>
              <a:rPr lang="es-ES" sz="1400" b="1" dirty="0">
                <a:latin typeface="Verdana" panose="020B0604030504040204" pitchFamily="34" charset="0"/>
                <a:ea typeface="Verdana" panose="020B0604030504040204" pitchFamily="34" charset="0"/>
              </a:rPr>
              <a:t>Si la empresa formase parte de un grupo de empresas </a:t>
            </a:r>
            <a:r>
              <a:rPr lang="es-ES" sz="1400" dirty="0">
                <a:latin typeface="Verdana" panose="020B0604030504040204" pitchFamily="34" charset="0"/>
                <a:ea typeface="Verdana" panose="020B0604030504040204" pitchFamily="34" charset="0"/>
              </a:rPr>
              <a:t>en los términos descritos en la norma de elaboración de las cuentas anuales 13ª. Empresas del grupo, multigrupo y asociadas contenida en la tercera parte del Plan General de Contabilidad, </a:t>
            </a:r>
            <a:r>
              <a:rPr lang="es-ES" sz="1400" b="1" dirty="0">
                <a:latin typeface="Verdana" panose="020B0604030504040204" pitchFamily="34" charset="0"/>
                <a:ea typeface="Verdana" panose="020B0604030504040204" pitchFamily="34" charset="0"/>
              </a:rPr>
              <a:t>para la cuantificación de los importes se tendrá en cuenta la suma del activo, del importe neto de la cifra de negocios y el número medio de trabajadores del conjunto de las entidades que conforman el grupo</a:t>
            </a:r>
            <a:r>
              <a:rPr lang="es-ES" sz="1400" dirty="0">
                <a:latin typeface="Verdana" panose="020B0604030504040204" pitchFamily="34" charset="0"/>
                <a:ea typeface="Verdana" panose="020B0604030504040204" pitchFamily="34" charset="0"/>
              </a:rPr>
              <a:t>, salvo que esa información se integre en las cuentas anuales consolidadas;</a:t>
            </a:r>
          </a:p>
          <a:p>
            <a:pPr marL="285750" indent="-285750" algn="just">
              <a:buClr>
                <a:srgbClr val="D64C25"/>
              </a:buClr>
              <a:buFont typeface="Courier New" panose="02070309020205020404" pitchFamily="49" charset="0"/>
              <a:buChar char="o"/>
            </a:pPr>
            <a:r>
              <a:rPr lang="es-ES" sz="1400" dirty="0">
                <a:latin typeface="Verdana" panose="020B0604030504040204" pitchFamily="34" charset="0"/>
                <a:ea typeface="Verdana" panose="020B0604030504040204" pitchFamily="34" charset="0"/>
              </a:rPr>
              <a:t>En el ejercicio social de su constitución, transformación, fusión, o escisión, en su caso, las sociedades </a:t>
            </a:r>
            <a:r>
              <a:rPr lang="es-ES" sz="1400" b="1" dirty="0">
                <a:latin typeface="Verdana" panose="020B0604030504040204" pitchFamily="34" charset="0"/>
                <a:ea typeface="Verdana" panose="020B0604030504040204" pitchFamily="34" charset="0"/>
              </a:rPr>
              <a:t>podrán formular cuentas anuales según el modelo de PYME o el modelo abreviado si reúnen, al cierre del ejercicio, al menos, dos de las tres circunstancias expresadas en el cuadro anterior.</a:t>
            </a:r>
          </a:p>
          <a:p>
            <a:pPr marL="285750" indent="-285750" algn="just">
              <a:buClr>
                <a:srgbClr val="D64C25"/>
              </a:buClr>
              <a:buFont typeface="Courier New" panose="02070309020205020404" pitchFamily="49" charset="0"/>
              <a:buChar char="o"/>
            </a:pPr>
            <a:endParaRPr lang="es-ES" sz="1400" b="1" dirty="0">
              <a:latin typeface="Verdana" panose="020B0604030504040204" pitchFamily="34" charset="0"/>
              <a:ea typeface="Verdana" panose="020B0604030504040204" pitchFamily="34" charset="0"/>
            </a:endParaRPr>
          </a:p>
          <a:p>
            <a:pPr marL="285750" indent="-285750" algn="just">
              <a:buClr>
                <a:srgbClr val="D64C25"/>
              </a:buClr>
              <a:buFont typeface="Courier New" panose="02070309020205020404" pitchFamily="49" charset="0"/>
              <a:buChar char="o"/>
            </a:pPr>
            <a:r>
              <a:rPr lang="es-ES" sz="1400" dirty="0">
                <a:latin typeface="Verdana" panose="020B0604030504040204" pitchFamily="34" charset="0"/>
                <a:ea typeface="Verdana" panose="020B0604030504040204" pitchFamily="34" charset="0"/>
              </a:rPr>
              <a:t>En cuanto a la CIFRA de negocios (INCN), cuando se trate de ejercicios partidos (inferiores al año) </a:t>
            </a:r>
            <a:r>
              <a:rPr lang="es-ES" sz="1400" b="1" dirty="0">
                <a:latin typeface="Verdana" panose="020B0604030504040204" pitchFamily="34" charset="0"/>
                <a:ea typeface="Verdana" panose="020B0604030504040204" pitchFamily="34" charset="0"/>
              </a:rPr>
              <a:t>se debe elevar al computo anual la magnitud del INCN. Resolución ICAC 10/02/2021.</a:t>
            </a:r>
          </a:p>
          <a:p>
            <a:pPr marL="285750" indent="-285750" algn="just">
              <a:buClr>
                <a:srgbClr val="D64C25"/>
              </a:buClr>
              <a:buFont typeface="Courier New" panose="02070309020205020404" pitchFamily="49" charset="0"/>
              <a:buChar char="o"/>
            </a:pPr>
            <a:endParaRPr lang="es-ES" sz="1400" dirty="0">
              <a:latin typeface="Verdana" panose="020B0604030504040204" pitchFamily="34" charset="0"/>
              <a:ea typeface="Verdana" panose="020B0604030504040204" pitchFamily="34" charset="0"/>
            </a:endParaRPr>
          </a:p>
          <a:p>
            <a:pPr marL="285750" indent="-285750" algn="just">
              <a:buClr>
                <a:srgbClr val="D64C25"/>
              </a:buClr>
              <a:buFont typeface="Courier New" panose="02070309020205020404" pitchFamily="49" charset="0"/>
              <a:buChar char="o"/>
            </a:pPr>
            <a:r>
              <a:rPr lang="es-ES" sz="1400" dirty="0">
                <a:latin typeface="Verdana" panose="020B0604030504040204" pitchFamily="34" charset="0"/>
                <a:ea typeface="Verdana" panose="020B0604030504040204" pitchFamily="34" charset="0"/>
              </a:rPr>
              <a:t>Otras consultas del ICAC para el cómputo de los límites </a:t>
            </a:r>
            <a:r>
              <a:rPr lang="es-ES" sz="1200" i="1" dirty="0">
                <a:latin typeface="Verdana" panose="020B0604030504040204" pitchFamily="34" charset="0"/>
                <a:ea typeface="Verdana" panose="020B0604030504040204" pitchFamily="34" charset="0"/>
              </a:rPr>
              <a:t>(BOICAC 122; BOICAC 124)</a:t>
            </a:r>
            <a:endParaRPr lang="es-ES" sz="1400" i="1" dirty="0">
              <a:latin typeface="Verdana" panose="020B0604030504040204" pitchFamily="34" charset="0"/>
              <a:ea typeface="Verdana" panose="020B0604030504040204" pitchFamily="34" charset="0"/>
            </a:endParaRPr>
          </a:p>
        </p:txBody>
      </p:sp>
      <p:sp>
        <p:nvSpPr>
          <p:cNvPr id="11" name="CuadroTexto 10">
            <a:extLst>
              <a:ext uri="{FF2B5EF4-FFF2-40B4-BE49-F238E27FC236}">
                <a16:creationId xmlns:a16="http://schemas.microsoft.com/office/drawing/2014/main" id="{FBB1B785-F4DD-6296-8523-660BFDC51827}"/>
              </a:ext>
            </a:extLst>
          </p:cNvPr>
          <p:cNvSpPr txBox="1"/>
          <p:nvPr/>
        </p:nvSpPr>
        <p:spPr>
          <a:xfrm>
            <a:off x="4826000" y="184621"/>
            <a:ext cx="4165600"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ALGUNAS CONSIDERACIONES</a:t>
            </a:r>
            <a:endParaRPr lang="es-ES" sz="1800" b="1" dirty="0">
              <a:solidFill>
                <a:srgbClr val="D64C2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9329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DEE0B838-5099-4860-AE25-60F1D019076E}"/>
              </a:ext>
            </a:extLst>
          </p:cNvPr>
          <p:cNvSpPr>
            <a:spLocks noChangeArrowheads="1"/>
          </p:cNvSpPr>
          <p:nvPr/>
        </p:nvSpPr>
        <p:spPr bwMode="auto">
          <a:xfrm>
            <a:off x="2010967" y="1395465"/>
            <a:ext cx="138564"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br>
              <a:rPr lang="es-ES" altLang="es-ES" sz="1500">
                <a:solidFill>
                  <a:prstClr val="black"/>
                </a:solidFill>
                <a:latin typeface="Arial" panose="020B0604020202020204" pitchFamily="34" charset="0"/>
              </a:rPr>
            </a:br>
            <a:endParaRPr lang="es-ES" altLang="es-ES" sz="1500">
              <a:solidFill>
                <a:prstClr val="black"/>
              </a:solidFill>
              <a:latin typeface="Arial" panose="020B0604020202020204" pitchFamily="34" charset="0"/>
            </a:endParaRPr>
          </a:p>
        </p:txBody>
      </p:sp>
      <p:sp>
        <p:nvSpPr>
          <p:cNvPr id="14" name="Rectangle 3">
            <a:hlinkClick r:id="rId2"/>
            <a:extLst>
              <a:ext uri="{FF2B5EF4-FFF2-40B4-BE49-F238E27FC236}">
                <a16:creationId xmlns:a16="http://schemas.microsoft.com/office/drawing/2014/main" id="{EAB93BA0-0308-41E3-935B-A42FA51B93D1}"/>
              </a:ext>
            </a:extLst>
          </p:cNvPr>
          <p:cNvSpPr>
            <a:spLocks noChangeArrowheads="1"/>
          </p:cNvSpPr>
          <p:nvPr/>
        </p:nvSpPr>
        <p:spPr bwMode="auto">
          <a:xfrm>
            <a:off x="2010967" y="1689475"/>
            <a:ext cx="13856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defRPr/>
            </a:pPr>
            <a:endParaRPr lang="es-ES" sz="1500">
              <a:solidFill>
                <a:prstClr val="black"/>
              </a:solidFill>
              <a:latin typeface="Arial"/>
            </a:endParaRPr>
          </a:p>
        </p:txBody>
      </p:sp>
      <p:sp>
        <p:nvSpPr>
          <p:cNvPr id="6" name="CuadroTexto 5">
            <a:extLst>
              <a:ext uri="{FF2B5EF4-FFF2-40B4-BE49-F238E27FC236}">
                <a16:creationId xmlns:a16="http://schemas.microsoft.com/office/drawing/2014/main" id="{04E845FB-24E3-4A8C-A890-CCA56E1FCBB4}"/>
              </a:ext>
            </a:extLst>
          </p:cNvPr>
          <p:cNvSpPr txBox="1"/>
          <p:nvPr/>
        </p:nvSpPr>
        <p:spPr>
          <a:xfrm>
            <a:off x="7045516" y="249493"/>
            <a:ext cx="1911448" cy="769441"/>
          </a:xfrm>
          <a:prstGeom prst="rect">
            <a:avLst/>
          </a:prstGeom>
          <a:ln>
            <a:solidFill>
              <a:srgbClr val="D64C2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685800">
              <a:defRPr/>
            </a:pPr>
            <a:r>
              <a:rPr lang="es-ES" sz="1100" b="1" dirty="0">
                <a:solidFill>
                  <a:srgbClr val="75787B"/>
                </a:solidFill>
                <a:latin typeface="Verdana" panose="020B0604030504040204" pitchFamily="34" charset="0"/>
                <a:ea typeface="Verdana" panose="020B0604030504040204" pitchFamily="34" charset="0"/>
              </a:rPr>
              <a:t>HOLDING</a:t>
            </a:r>
          </a:p>
          <a:p>
            <a:pPr defTabSz="685800">
              <a:defRPr/>
            </a:pPr>
            <a:endParaRPr lang="es-ES" sz="1100" dirty="0">
              <a:solidFill>
                <a:srgbClr val="75787B"/>
              </a:solidFill>
              <a:latin typeface="Verdana" panose="020B0604030504040204" pitchFamily="34" charset="0"/>
              <a:ea typeface="Verdana" panose="020B0604030504040204" pitchFamily="34" charset="0"/>
              <a:cs typeface="Arial"/>
            </a:endParaRPr>
          </a:p>
          <a:p>
            <a:pPr marL="257175" indent="-257175" defTabSz="685800">
              <a:buFont typeface="Wingdings" panose="05000000000000000000" pitchFamily="2" charset="2"/>
              <a:buChar char="§"/>
              <a:defRPr/>
            </a:pPr>
            <a:r>
              <a:rPr lang="es-ES" sz="1100" dirty="0">
                <a:solidFill>
                  <a:srgbClr val="75787B"/>
                </a:solidFill>
                <a:latin typeface="Verdana" panose="020B0604030504040204" pitchFamily="34" charset="0"/>
                <a:ea typeface="Verdana" panose="020B0604030504040204" pitchFamily="34" charset="0"/>
                <a:cs typeface="Arial"/>
              </a:rPr>
              <a:t>ICAC 126 consulta 2</a:t>
            </a:r>
          </a:p>
          <a:p>
            <a:pPr marL="257175" indent="-257175" defTabSz="685800">
              <a:buFont typeface="Wingdings" panose="05000000000000000000" pitchFamily="2" charset="2"/>
              <a:buChar char="§"/>
              <a:defRPr/>
            </a:pPr>
            <a:r>
              <a:rPr lang="es-ES" sz="1100" dirty="0">
                <a:solidFill>
                  <a:srgbClr val="75787B"/>
                </a:solidFill>
                <a:latin typeface="Verdana" panose="020B0604030504040204" pitchFamily="34" charset="0"/>
                <a:ea typeface="Verdana" panose="020B0604030504040204" pitchFamily="34" charset="0"/>
              </a:rPr>
              <a:t>ICAC   79 consulta 2</a:t>
            </a:r>
            <a:endParaRPr lang="es-ES" sz="1100" dirty="0">
              <a:solidFill>
                <a:srgbClr val="75787B"/>
              </a:solidFill>
              <a:latin typeface="Verdana" panose="020B0604030504040204" pitchFamily="34" charset="0"/>
              <a:ea typeface="Verdana" panose="020B0604030504040204" pitchFamily="34" charset="0"/>
              <a:cs typeface="Arial"/>
            </a:endParaRPr>
          </a:p>
        </p:txBody>
      </p:sp>
      <p:sp>
        <p:nvSpPr>
          <p:cNvPr id="7" name="Flecha: doblada hacia arriba 6">
            <a:extLst>
              <a:ext uri="{FF2B5EF4-FFF2-40B4-BE49-F238E27FC236}">
                <a16:creationId xmlns:a16="http://schemas.microsoft.com/office/drawing/2014/main" id="{03F5CB94-F6EA-4D28-BD27-146578CF8135}"/>
              </a:ext>
            </a:extLst>
          </p:cNvPr>
          <p:cNvSpPr/>
          <p:nvPr/>
        </p:nvSpPr>
        <p:spPr>
          <a:xfrm>
            <a:off x="4978415" y="1136072"/>
            <a:ext cx="2731640" cy="3172691"/>
          </a:xfrm>
          <a:prstGeom prst="bentUpArrow">
            <a:avLst>
              <a:gd name="adj1" fmla="val 5734"/>
              <a:gd name="adj2" fmla="val 15439"/>
              <a:gd name="adj3" fmla="val 22706"/>
            </a:avLst>
          </a:prstGeom>
          <a:solidFill>
            <a:srgbClr val="D64C25"/>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s-ES" sz="1350" dirty="0">
              <a:solidFill>
                <a:srgbClr val="FFFFFF"/>
              </a:solidFill>
              <a:latin typeface="Arial" panose="020B0604020202020204"/>
            </a:endParaRPr>
          </a:p>
        </p:txBody>
      </p:sp>
      <p:sp>
        <p:nvSpPr>
          <p:cNvPr id="8" name="CuadroTexto 7">
            <a:extLst>
              <a:ext uri="{FF2B5EF4-FFF2-40B4-BE49-F238E27FC236}">
                <a16:creationId xmlns:a16="http://schemas.microsoft.com/office/drawing/2014/main" id="{FB2B9563-5619-486C-A8C9-D47B8D073743}"/>
              </a:ext>
            </a:extLst>
          </p:cNvPr>
          <p:cNvSpPr txBox="1"/>
          <p:nvPr/>
        </p:nvSpPr>
        <p:spPr>
          <a:xfrm>
            <a:off x="5027313" y="1565762"/>
            <a:ext cx="1696215" cy="577081"/>
          </a:xfrm>
          <a:prstGeom prst="rect">
            <a:avLst/>
          </a:prstGeom>
          <a:ln>
            <a:solidFill>
              <a:srgbClr val="D64C2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685800">
              <a:defRPr/>
            </a:pPr>
            <a:r>
              <a:rPr lang="es-ES" sz="1050" b="1" dirty="0">
                <a:solidFill>
                  <a:srgbClr val="75787B"/>
                </a:solidFill>
                <a:latin typeface="Verdana" panose="020B0604030504040204" pitchFamily="34" charset="0"/>
                <a:ea typeface="Verdana" panose="020B0604030504040204" pitchFamily="34" charset="0"/>
              </a:rPr>
              <a:t>SUBVENCIÓN</a:t>
            </a:r>
          </a:p>
          <a:p>
            <a:pPr defTabSz="685800">
              <a:defRPr/>
            </a:pPr>
            <a:endParaRPr lang="es-ES" sz="1050" dirty="0">
              <a:solidFill>
                <a:srgbClr val="75787B"/>
              </a:solidFill>
              <a:latin typeface="Verdana" panose="020B0604030504040204" pitchFamily="34" charset="0"/>
              <a:ea typeface="Verdana" panose="020B0604030504040204" pitchFamily="34" charset="0"/>
              <a:cs typeface="Arial"/>
            </a:endParaRPr>
          </a:p>
          <a:p>
            <a:pPr defTabSz="685800">
              <a:defRPr/>
            </a:pPr>
            <a:r>
              <a:rPr lang="es-ES" sz="1050" dirty="0">
                <a:solidFill>
                  <a:srgbClr val="75787B"/>
                </a:solidFill>
                <a:latin typeface="Verdana" panose="020B0604030504040204" pitchFamily="34" charset="0"/>
                <a:ea typeface="Verdana" panose="020B0604030504040204" pitchFamily="34" charset="0"/>
                <a:cs typeface="Arial"/>
              </a:rPr>
              <a:t>ICAC 122 consulta 3</a:t>
            </a:r>
          </a:p>
        </p:txBody>
      </p:sp>
      <p:sp>
        <p:nvSpPr>
          <p:cNvPr id="9" name="Flecha: doblada hacia arriba 8">
            <a:extLst>
              <a:ext uri="{FF2B5EF4-FFF2-40B4-BE49-F238E27FC236}">
                <a16:creationId xmlns:a16="http://schemas.microsoft.com/office/drawing/2014/main" id="{808327E0-2FF4-4357-B98B-52B97B48567A}"/>
              </a:ext>
            </a:extLst>
          </p:cNvPr>
          <p:cNvSpPr/>
          <p:nvPr/>
        </p:nvSpPr>
        <p:spPr>
          <a:xfrm>
            <a:off x="4978415" y="2291444"/>
            <a:ext cx="897006" cy="969809"/>
          </a:xfrm>
          <a:prstGeom prst="bentUpArrow">
            <a:avLst>
              <a:gd name="adj1" fmla="val 5734"/>
              <a:gd name="adj2" fmla="val 15439"/>
              <a:gd name="adj3" fmla="val 22706"/>
            </a:avLst>
          </a:prstGeom>
          <a:solidFill>
            <a:srgbClr val="D64C25"/>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s-ES" sz="1350">
              <a:solidFill>
                <a:srgbClr val="FFFFFF"/>
              </a:solidFill>
              <a:latin typeface="Arial" panose="020B0604020202020204"/>
            </a:endParaRPr>
          </a:p>
        </p:txBody>
      </p:sp>
      <p:pic>
        <p:nvPicPr>
          <p:cNvPr id="2" name="Imagen 1">
            <a:extLst>
              <a:ext uri="{FF2B5EF4-FFF2-40B4-BE49-F238E27FC236}">
                <a16:creationId xmlns:a16="http://schemas.microsoft.com/office/drawing/2014/main" id="{8D07E7DF-6E8F-58A3-B2F9-66B645C7E4F9}"/>
              </a:ext>
            </a:extLst>
          </p:cNvPr>
          <p:cNvPicPr>
            <a:picLocks noChangeAspect="1"/>
          </p:cNvPicPr>
          <p:nvPr/>
        </p:nvPicPr>
        <p:blipFill>
          <a:blip r:embed="rId3"/>
          <a:stretch>
            <a:fillRect/>
          </a:stretch>
        </p:blipFill>
        <p:spPr>
          <a:xfrm>
            <a:off x="468838" y="394646"/>
            <a:ext cx="4285488" cy="41879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5971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5</a:t>
            </a:fld>
            <a:endParaRPr lang="es-ES"/>
          </a:p>
        </p:txBody>
      </p:sp>
      <p:sp>
        <p:nvSpPr>
          <p:cNvPr id="11" name="CuadroTexto 10">
            <a:extLst>
              <a:ext uri="{FF2B5EF4-FFF2-40B4-BE49-F238E27FC236}">
                <a16:creationId xmlns:a16="http://schemas.microsoft.com/office/drawing/2014/main" id="{FBB1B785-F4DD-6296-8523-660BFDC51827}"/>
              </a:ext>
            </a:extLst>
          </p:cNvPr>
          <p:cNvSpPr txBox="1"/>
          <p:nvPr/>
        </p:nvSpPr>
        <p:spPr>
          <a:xfrm>
            <a:off x="5583382" y="221982"/>
            <a:ext cx="3309098"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Consulta 1 BOICAC 124 </a:t>
            </a:r>
          </a:p>
        </p:txBody>
      </p:sp>
      <p:sp>
        <p:nvSpPr>
          <p:cNvPr id="6" name="CuadroTexto 5">
            <a:extLst>
              <a:ext uri="{FF2B5EF4-FFF2-40B4-BE49-F238E27FC236}">
                <a16:creationId xmlns:a16="http://schemas.microsoft.com/office/drawing/2014/main" id="{ADEF0E66-FF6C-3ACA-BDE1-1EF96B7FA00E}"/>
              </a:ext>
            </a:extLst>
          </p:cNvPr>
          <p:cNvSpPr txBox="1"/>
          <p:nvPr/>
        </p:nvSpPr>
        <p:spPr>
          <a:xfrm>
            <a:off x="251520" y="1010461"/>
            <a:ext cx="8640960" cy="33239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Sobre la determinación del número medio de trabajadores en las empresas que hayan adoptado expedientes de regulación temporal de empleo (</a:t>
            </a:r>
            <a:r>
              <a:rPr kumimoji="0" lang="es-ES" sz="1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ERTEs</a:t>
            </a:r>
            <a:r>
              <a:rPr kumimoji="0" lang="es-E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derivados del COVID 19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Para la determinación del número medio de trabajadores se considerarán todas aquellas personas que tengan o hayan tenido alguna relación laboral con la empresa durante el ejercicio, promediadas según el tiempo durante el cual hayan prestado sus servicios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En consecuencia, los expedientes de regulación temporal de empleo no dan lugar a la extinción de la relación laboral, sino a una suspensión de los contratos de trabajo de los trabajadores afectados por el expediente, por lo que el ICAC entiende que deberán computarse a efectos del cálculo del número medio de trabajadores, promediados según el tiempo durante el cual hayan prestado sus servicios en la empresa durante el ejercicio</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dirty="0">
              <a:solidFill>
                <a:prstClr val="black"/>
              </a:solidFill>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prstClr val="black"/>
                </a:solidFill>
                <a:latin typeface="Verdana" panose="020B0604030504040204" pitchFamily="34" charset="0"/>
                <a:ea typeface="Verdana" panose="020B0604030504040204" pitchFamily="34" charset="0"/>
              </a:rPr>
              <a:t>(Empresa de 20 trabajadores; 50% 6 meses en ERTE; Plantilla media: 15)</a:t>
            </a:r>
            <a:endParaRPr kumimoji="0" lang="es-E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1607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6</a:t>
            </a:fld>
            <a:endParaRPr lang="es-ES"/>
          </a:p>
        </p:txBody>
      </p:sp>
      <p:sp>
        <p:nvSpPr>
          <p:cNvPr id="11" name="CuadroTexto 10">
            <a:extLst>
              <a:ext uri="{FF2B5EF4-FFF2-40B4-BE49-F238E27FC236}">
                <a16:creationId xmlns:a16="http://schemas.microsoft.com/office/drawing/2014/main" id="{FBB1B785-F4DD-6296-8523-660BFDC51827}"/>
              </a:ext>
            </a:extLst>
          </p:cNvPr>
          <p:cNvSpPr txBox="1"/>
          <p:nvPr/>
        </p:nvSpPr>
        <p:spPr>
          <a:xfrm>
            <a:off x="4419600" y="221982"/>
            <a:ext cx="4472880"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Consulta nº 1 del BOICAC 122</a:t>
            </a:r>
          </a:p>
        </p:txBody>
      </p:sp>
      <p:sp>
        <p:nvSpPr>
          <p:cNvPr id="8" name="CuadroTexto 7">
            <a:extLst>
              <a:ext uri="{FF2B5EF4-FFF2-40B4-BE49-F238E27FC236}">
                <a16:creationId xmlns:a16="http://schemas.microsoft.com/office/drawing/2014/main" id="{BD6A05B4-5C17-EF0D-1455-13AEF6E73BE0}"/>
              </a:ext>
            </a:extLst>
          </p:cNvPr>
          <p:cNvSpPr txBox="1"/>
          <p:nvPr/>
        </p:nvSpPr>
        <p:spPr>
          <a:xfrm>
            <a:off x="341530" y="760879"/>
            <a:ext cx="8280920" cy="390876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r>
              <a:rPr kumimoji="0" lang="es-ES" sz="1200" b="0"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rPr>
              <a:t>El ERTE </a:t>
            </a:r>
            <a:r>
              <a:rPr kumimoji="0" lang="es-E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(Expedientes de Reducción Temporal de Empleo) es un mecanismo recogido en nuestro actual ordenamiento jurídico, que permite a las empresas llevar a término la suspensión de los contratos de trabajo o la reducción de la jornada laboral, con la intención de aliviar las cargas sociales de las empresas cuando estas se encuentren en una situación de necesidad económica, como podría ser la derivada del COVID-19</a:t>
            </a:r>
          </a:p>
          <a:p>
            <a:pPr marL="371475"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endParaRPr kumimoji="0" lang="es-E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r>
              <a:rPr kumimoji="0" lang="es-E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Cuando una empresa haya tramitado un ERTE y haya sido exonerada por la Tesorería General de la Seguridad Social de la totalidad o parte de la aportación empresarial, en virtud del art 24 del RDL 08/2020, la parte exonerada —atendiendo a su importe y de acuerdo con el principio contable de importancia relativa— </a:t>
            </a:r>
            <a:r>
              <a:rPr kumimoji="0" lang="es-ES" sz="1200" b="0"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rPr>
              <a:t>puede ser contabilizada como una subvención de acuerdo a lo estipulado en la NRV 18ª en materia de subvenciones o, por otra parte, si su importe es no es significativo puede minorar directamente el gasto ocasionado por este concepto. </a:t>
            </a:r>
          </a:p>
          <a:p>
            <a:pPr marR="0" lvl="0" algn="just" defTabSz="914400" rtl="0" eaLnBrk="1" fontAlgn="auto" latinLnBrk="0" hangingPunct="1">
              <a:lnSpc>
                <a:spcPct val="100000"/>
              </a:lnSpc>
              <a:spcBef>
                <a:spcPts val="0"/>
              </a:spcBef>
              <a:spcAft>
                <a:spcPts val="0"/>
              </a:spcAft>
              <a:buClr>
                <a:srgbClr val="D64C25"/>
              </a:buClr>
              <a:buSzTx/>
              <a:tabLst/>
              <a:defRPr/>
            </a:pPr>
            <a:endParaRPr kumimoji="0" lang="es-ES" sz="1200" b="0"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endParaRPr>
          </a:p>
          <a:p>
            <a:pPr marL="285750" indent="-285750" algn="just" defTabSz="914400">
              <a:buClr>
                <a:srgbClr val="D64C25"/>
              </a:buClr>
              <a:buFont typeface="Wingdings" panose="05000000000000000000" pitchFamily="2" charset="2"/>
              <a:buChar char="ü"/>
              <a:defRPr/>
            </a:pPr>
            <a:r>
              <a:rPr kumimoji="0" lang="es-E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 el caso de que la empresa se encuentre ante una situación probable de incumplimiento de los requisitos normativos para poder acogerse a un ERTE, que pueda derivar en una posterior comprobación administrativa y derivación de la responsabilidad de ingreso respecto a las cantidades percibidas por los trabajadores, de acuerdo al principio de prudencia, </a:t>
            </a:r>
            <a:r>
              <a:rPr kumimoji="0" lang="es-ES" sz="1200" b="0"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rPr>
              <a:t>la empresa deberá valorar tal situación por si es necesario dotar una provisión siguiendo la NRV 15ª “Provisiones y Contingencias”</a:t>
            </a:r>
          </a:p>
          <a:p>
            <a:pPr marL="285750"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endParaRPr kumimoji="0" lang="es-ES" sz="16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endParaRPr>
          </a:p>
          <a:p>
            <a:pPr marL="257175" marR="0" lvl="1" indent="0" algn="just" defTabSz="914400" rtl="0" eaLnBrk="1" fontAlgn="auto" latinLnBrk="0" hangingPunct="1">
              <a:lnSpc>
                <a:spcPct val="100000"/>
              </a:lnSpc>
              <a:spcBef>
                <a:spcPts val="0"/>
              </a:spcBef>
              <a:spcAft>
                <a:spcPts val="0"/>
              </a:spcAft>
              <a:buClr>
                <a:srgbClr val="D64C25"/>
              </a:buClr>
              <a:buSzTx/>
              <a:tabLst/>
              <a:defRPr/>
            </a:pPr>
            <a:endParaRPr kumimoji="0" lang="es-E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84938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7</a:t>
            </a:fld>
            <a:endParaRPr lang="es-ES"/>
          </a:p>
        </p:txBody>
      </p:sp>
      <p:sp>
        <p:nvSpPr>
          <p:cNvPr id="11" name="CuadroTexto 10">
            <a:extLst>
              <a:ext uri="{FF2B5EF4-FFF2-40B4-BE49-F238E27FC236}">
                <a16:creationId xmlns:a16="http://schemas.microsoft.com/office/drawing/2014/main" id="{FBB1B785-F4DD-6296-8523-660BFDC51827}"/>
              </a:ext>
            </a:extLst>
          </p:cNvPr>
          <p:cNvSpPr txBox="1"/>
          <p:nvPr/>
        </p:nvSpPr>
        <p:spPr>
          <a:xfrm>
            <a:off x="4419600" y="221982"/>
            <a:ext cx="4472880"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Consulta nº 2 del BOICAC 125</a:t>
            </a:r>
          </a:p>
        </p:txBody>
      </p:sp>
      <p:sp>
        <p:nvSpPr>
          <p:cNvPr id="8" name="CuadroTexto 7">
            <a:extLst>
              <a:ext uri="{FF2B5EF4-FFF2-40B4-BE49-F238E27FC236}">
                <a16:creationId xmlns:a16="http://schemas.microsoft.com/office/drawing/2014/main" id="{BD6A05B4-5C17-EF0D-1455-13AEF6E73BE0}"/>
              </a:ext>
            </a:extLst>
          </p:cNvPr>
          <p:cNvSpPr txBox="1"/>
          <p:nvPr/>
        </p:nvSpPr>
        <p:spPr>
          <a:xfrm>
            <a:off x="341530" y="760879"/>
            <a:ext cx="8280920" cy="58477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endParaRPr kumimoji="0" lang="es-ES" sz="16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endParaRPr>
          </a:p>
          <a:p>
            <a:pPr marL="257175" marR="0" lvl="1" indent="0" algn="just" defTabSz="914400" rtl="0" eaLnBrk="1" fontAlgn="auto" latinLnBrk="0" hangingPunct="1">
              <a:lnSpc>
                <a:spcPct val="100000"/>
              </a:lnSpc>
              <a:spcBef>
                <a:spcPts val="0"/>
              </a:spcBef>
              <a:spcAft>
                <a:spcPts val="0"/>
              </a:spcAft>
              <a:buClr>
                <a:srgbClr val="D64C25"/>
              </a:buClr>
              <a:buSzTx/>
              <a:tabLst/>
              <a:defRPr/>
            </a:pPr>
            <a:endParaRPr kumimoji="0" lang="es-E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 name="Rectángulo 5">
            <a:extLst>
              <a:ext uri="{FF2B5EF4-FFF2-40B4-BE49-F238E27FC236}">
                <a16:creationId xmlns:a16="http://schemas.microsoft.com/office/drawing/2014/main" id="{039C45CC-8AD8-515B-A47F-BDA438031FD2}"/>
              </a:ext>
            </a:extLst>
          </p:cNvPr>
          <p:cNvSpPr/>
          <p:nvPr/>
        </p:nvSpPr>
        <p:spPr>
          <a:xfrm>
            <a:off x="251519" y="712062"/>
            <a:ext cx="8436769" cy="3785652"/>
          </a:xfrm>
          <a:prstGeom prst="rect">
            <a:avLst/>
          </a:prstGeom>
          <a:noFill/>
        </p:spPr>
        <p:txBody>
          <a:bodyPr wrap="square">
            <a:spAutoFit/>
          </a:bodyPr>
          <a:lstStyle/>
          <a:p>
            <a:pPr marL="285750" indent="-285750" algn="just" defTabSz="914400">
              <a:buClr>
                <a:srgbClr val="D64C25"/>
              </a:buClr>
              <a:buFont typeface="Wingdings" panose="05000000000000000000" pitchFamily="2" charset="2"/>
              <a:buChar char="ü"/>
            </a:pPr>
            <a:endParaRPr lang="es-ES" sz="1200" dirty="0">
              <a:solidFill>
                <a:srgbClr val="D64C25"/>
              </a:solidFill>
              <a:latin typeface="Verdana" panose="020B0604030504040204" pitchFamily="34" charset="0"/>
              <a:ea typeface="Verdana" panose="020B0604030504040204" pitchFamily="34" charset="0"/>
            </a:endParaRPr>
          </a:p>
          <a:p>
            <a:pPr marL="285750" indent="-285750" algn="just" defTabSz="914400">
              <a:buClr>
                <a:srgbClr val="D64C25"/>
              </a:buClr>
              <a:buFont typeface="Wingdings" panose="05000000000000000000" pitchFamily="2" charset="2"/>
              <a:buChar char="ü"/>
            </a:pPr>
            <a:r>
              <a:rPr lang="es-ES" sz="1200" dirty="0">
                <a:solidFill>
                  <a:srgbClr val="D64C25"/>
                </a:solidFill>
                <a:latin typeface="Verdana" panose="020B0604030504040204" pitchFamily="34" charset="0"/>
                <a:ea typeface="Verdana" panose="020B0604030504040204" pitchFamily="34" charset="0"/>
              </a:rPr>
              <a:t>CONSULTA: </a:t>
            </a:r>
            <a:r>
              <a:rPr lang="es-ES" sz="1200" dirty="0">
                <a:latin typeface="Verdana" panose="020B0604030504040204" pitchFamily="34" charset="0"/>
                <a:ea typeface="Verdana" panose="020B0604030504040204" pitchFamily="34" charset="0"/>
              </a:rPr>
              <a:t>La sociedad ha solicitado un préstamo ICO por la COVID-19, que ya ha sido recibido y contabilizado por la sociedad. Dicho préstamo lleva asociado un aval concedido por el ICO, por un importe que equivale al 80 % de la operación de financiación. Se cuestiona cómo debe contabilizarse el importe de la ayuda resultante de la concesión de la garantía debido a que la sociedad no ha recibido ningún ingreso.</a:t>
            </a:r>
          </a:p>
          <a:p>
            <a:pPr marL="285750" indent="-285750" algn="just" defTabSz="914400">
              <a:buClr>
                <a:srgbClr val="D64C25"/>
              </a:buClr>
              <a:buFont typeface="Wingdings" panose="05000000000000000000" pitchFamily="2" charset="2"/>
              <a:buChar char="ü"/>
            </a:pPr>
            <a:endParaRPr lang="es-ES" sz="1200" dirty="0">
              <a:solidFill>
                <a:srgbClr val="D64C25"/>
              </a:solidFill>
              <a:latin typeface="Verdana" panose="020B0604030504040204" pitchFamily="34" charset="0"/>
              <a:ea typeface="Verdana" panose="020B0604030504040204" pitchFamily="34" charset="0"/>
            </a:endParaRPr>
          </a:p>
          <a:p>
            <a:pPr marL="285750" indent="-285750" algn="just" defTabSz="914400">
              <a:buClr>
                <a:srgbClr val="D64C25"/>
              </a:buClr>
              <a:buFont typeface="Wingdings" panose="05000000000000000000" pitchFamily="2" charset="2"/>
              <a:buChar char="ü"/>
            </a:pPr>
            <a:r>
              <a:rPr lang="es-ES" sz="1200" dirty="0">
                <a:solidFill>
                  <a:srgbClr val="D64C25"/>
                </a:solidFill>
                <a:latin typeface="Verdana" panose="020B0604030504040204" pitchFamily="34" charset="0"/>
                <a:ea typeface="Verdana" panose="020B0604030504040204" pitchFamily="34" charset="0"/>
              </a:rPr>
              <a:t>RESPUESTA: </a:t>
            </a:r>
            <a:r>
              <a:rPr lang="es-ES" sz="1200" dirty="0">
                <a:latin typeface="Verdana" panose="020B0604030504040204" pitchFamily="34" charset="0"/>
                <a:ea typeface="Verdana" panose="020B0604030504040204" pitchFamily="34" charset="0"/>
              </a:rPr>
              <a:t>En primer lugar, la ayuda recibida por el ICO, que se ha formalizado como un aval, se registrará conforme a los criterios establecidos en el apartado 1, «Subvenciones, donaciones y legados otorgados por terceros distintos a los socios o propietarios», de la norma de registro y valoración </a:t>
            </a:r>
            <a:r>
              <a:rPr lang="es-ES" sz="1200" b="1" dirty="0">
                <a:solidFill>
                  <a:srgbClr val="D64C25"/>
                </a:solidFill>
                <a:latin typeface="Verdana" panose="020B0604030504040204" pitchFamily="34" charset="0"/>
                <a:ea typeface="Verdana" panose="020B0604030504040204" pitchFamily="34" charset="0"/>
              </a:rPr>
              <a:t>(NRV) 18.ª, «Subvenciones, donaciones y legados recibidos». La imputación a resultados de las subvenciones, donaciones y legados que tengan el carácter de no reintegrables se efectuará atendiendo a su finalidad.</a:t>
            </a:r>
            <a:r>
              <a:rPr lang="es-ES" sz="1200" dirty="0">
                <a:latin typeface="Verdana" panose="020B0604030504040204" pitchFamily="34" charset="0"/>
                <a:ea typeface="Verdana" panose="020B0604030504040204" pitchFamily="34" charset="0"/>
              </a:rPr>
              <a:t>  A efectos de su imputación en la cuenta de pérdidas y ganancias, habrá que distinguir entre los siguientes tipos de subvenciones, donaciones y legados: […]  b) Cuando se concedan para financiar gastos específicos: se imputarán como ingresos en el mismo ejercicio en el que se devenguen los gastos que estén financiando […] Por lo tanto, se irá contabilizando el ingreso por la ayuda recibida a medida que se va devengando el gasto del aval. Gasto por el aval. Consulta 1 del BOICAC 82.</a:t>
            </a:r>
          </a:p>
          <a:p>
            <a:pPr algn="just" defTabSz="914400">
              <a:buClr>
                <a:srgbClr val="D64C25"/>
              </a:buClr>
            </a:pPr>
            <a:endParaRPr lang="es-ES" sz="1200" dirty="0">
              <a:latin typeface="Verdana" panose="020B0604030504040204" pitchFamily="34" charset="0"/>
              <a:ea typeface="Verdana" panose="020B0604030504040204" pitchFamily="34" charset="0"/>
            </a:endParaRPr>
          </a:p>
          <a:p>
            <a:pPr marL="285750" indent="-285750" algn="just" defTabSz="914400">
              <a:buClr>
                <a:srgbClr val="D64C25"/>
              </a:buClr>
              <a:buFont typeface="Wingdings" panose="05000000000000000000" pitchFamily="2" charset="2"/>
              <a:buChar char="ü"/>
            </a:pPr>
            <a:endParaRPr lang="es-ES" sz="1200" dirty="0">
              <a:solidFill>
                <a:srgbClr val="D64C2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4409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8</a:t>
            </a:fld>
            <a:endParaRPr lang="es-ES"/>
          </a:p>
        </p:txBody>
      </p:sp>
      <p:sp>
        <p:nvSpPr>
          <p:cNvPr id="11" name="CuadroTexto 10">
            <a:extLst>
              <a:ext uri="{FF2B5EF4-FFF2-40B4-BE49-F238E27FC236}">
                <a16:creationId xmlns:a16="http://schemas.microsoft.com/office/drawing/2014/main" id="{FBB1B785-F4DD-6296-8523-660BFDC51827}"/>
              </a:ext>
            </a:extLst>
          </p:cNvPr>
          <p:cNvSpPr txBox="1"/>
          <p:nvPr/>
        </p:nvSpPr>
        <p:spPr>
          <a:xfrm>
            <a:off x="1600200" y="212140"/>
            <a:ext cx="7198404" cy="369332"/>
          </a:xfrm>
          <a:prstGeom prst="rect">
            <a:avLst/>
          </a:prstGeom>
          <a:noFill/>
        </p:spPr>
        <p:txBody>
          <a:bodyPr wrap="square">
            <a:spAutoFit/>
          </a:bodyPr>
          <a:lstStyle/>
          <a:p>
            <a:pPr algn="l"/>
            <a:r>
              <a:rPr lang="es-ES" b="1" dirty="0">
                <a:solidFill>
                  <a:srgbClr val="D64C25"/>
                </a:solidFill>
                <a:latin typeface="Verdana" panose="020B0604030504040204" pitchFamily="34" charset="0"/>
                <a:ea typeface="Verdana" panose="020B0604030504040204" pitchFamily="34" charset="0"/>
              </a:rPr>
              <a:t>Nueva cartera de Instrumentos financieros (Activos)</a:t>
            </a:r>
          </a:p>
        </p:txBody>
      </p:sp>
      <p:sp>
        <p:nvSpPr>
          <p:cNvPr id="8" name="CuadroTexto 7">
            <a:extLst>
              <a:ext uri="{FF2B5EF4-FFF2-40B4-BE49-F238E27FC236}">
                <a16:creationId xmlns:a16="http://schemas.microsoft.com/office/drawing/2014/main" id="{BD6A05B4-5C17-EF0D-1455-13AEF6E73BE0}"/>
              </a:ext>
            </a:extLst>
          </p:cNvPr>
          <p:cNvSpPr txBox="1"/>
          <p:nvPr/>
        </p:nvSpPr>
        <p:spPr>
          <a:xfrm>
            <a:off x="341530" y="760879"/>
            <a:ext cx="8280920" cy="58477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endParaRPr kumimoji="0" lang="es-ES" sz="16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endParaRPr>
          </a:p>
          <a:p>
            <a:pPr marL="257175" marR="0" lvl="1" indent="0" algn="just" defTabSz="914400" rtl="0" eaLnBrk="1" fontAlgn="auto" latinLnBrk="0" hangingPunct="1">
              <a:lnSpc>
                <a:spcPct val="100000"/>
              </a:lnSpc>
              <a:spcBef>
                <a:spcPts val="0"/>
              </a:spcBef>
              <a:spcAft>
                <a:spcPts val="0"/>
              </a:spcAft>
              <a:buClr>
                <a:srgbClr val="D64C25"/>
              </a:buClr>
              <a:buSzTx/>
              <a:tabLst/>
              <a:defRPr/>
            </a:pPr>
            <a:endParaRPr kumimoji="0" lang="es-E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aphicFrame>
        <p:nvGraphicFramePr>
          <p:cNvPr id="9" name="Diagrama 8">
            <a:extLst>
              <a:ext uri="{FF2B5EF4-FFF2-40B4-BE49-F238E27FC236}">
                <a16:creationId xmlns:a16="http://schemas.microsoft.com/office/drawing/2014/main" id="{94D60601-2F6A-1BEF-3392-6618C162865A}"/>
              </a:ext>
            </a:extLst>
          </p:cNvPr>
          <p:cNvGraphicFramePr/>
          <p:nvPr>
            <p:extLst>
              <p:ext uri="{D42A27DB-BD31-4B8C-83A1-F6EECF244321}">
                <p14:modId xmlns:p14="http://schemas.microsoft.com/office/powerpoint/2010/main" val="3202203953"/>
              </p:ext>
            </p:extLst>
          </p:nvPr>
        </p:nvGraphicFramePr>
        <p:xfrm>
          <a:off x="521549" y="760879"/>
          <a:ext cx="7818887" cy="3621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76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19A41A56-FB9A-44DE-A5C0-105297D1BD8C}"/>
              </a:ext>
            </a:extLst>
          </p:cNvPr>
          <p:cNvCxnSpPr/>
          <p:nvPr/>
        </p:nvCxnSpPr>
        <p:spPr>
          <a:xfrm>
            <a:off x="2156604" y="590066"/>
            <a:ext cx="6642000" cy="0"/>
          </a:xfrm>
          <a:prstGeom prst="line">
            <a:avLst/>
          </a:prstGeom>
          <a:ln>
            <a:solidFill>
              <a:srgbClr val="BF3130"/>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36A029D5-9B82-415F-88C8-71A9D68D1ECB}"/>
              </a:ext>
            </a:extLst>
          </p:cNvPr>
          <p:cNvSpPr>
            <a:spLocks noGrp="1"/>
          </p:cNvSpPr>
          <p:nvPr>
            <p:ph type="sldNum" sz="quarter" idx="12"/>
          </p:nvPr>
        </p:nvSpPr>
        <p:spPr/>
        <p:txBody>
          <a:bodyPr/>
          <a:lstStyle/>
          <a:p>
            <a:fld id="{BC234BC6-733D-4DBB-A2A2-1B87A0001161}" type="slidenum">
              <a:rPr lang="es-ES" smtClean="0"/>
              <a:t>9</a:t>
            </a:fld>
            <a:endParaRPr lang="es-ES"/>
          </a:p>
        </p:txBody>
      </p:sp>
      <p:sp>
        <p:nvSpPr>
          <p:cNvPr id="11" name="CuadroTexto 10">
            <a:extLst>
              <a:ext uri="{FF2B5EF4-FFF2-40B4-BE49-F238E27FC236}">
                <a16:creationId xmlns:a16="http://schemas.microsoft.com/office/drawing/2014/main" id="{FBB1B785-F4DD-6296-8523-660BFDC51827}"/>
              </a:ext>
            </a:extLst>
          </p:cNvPr>
          <p:cNvSpPr txBox="1"/>
          <p:nvPr/>
        </p:nvSpPr>
        <p:spPr>
          <a:xfrm>
            <a:off x="1149927" y="212140"/>
            <a:ext cx="7370527" cy="369332"/>
          </a:xfrm>
          <a:prstGeom prst="rect">
            <a:avLst/>
          </a:prstGeom>
          <a:noFill/>
        </p:spPr>
        <p:txBody>
          <a:bodyPr wrap="square">
            <a:spAutoFit/>
          </a:bodyPr>
          <a:lstStyle/>
          <a:p>
            <a:pPr algn="r"/>
            <a:r>
              <a:rPr lang="es-ES" b="1" dirty="0">
                <a:solidFill>
                  <a:srgbClr val="D64C25"/>
                </a:solidFill>
                <a:latin typeface="Verdana" panose="020B0604030504040204" pitchFamily="34" charset="0"/>
                <a:ea typeface="Verdana" panose="020B0604030504040204" pitchFamily="34" charset="0"/>
              </a:rPr>
              <a:t>Nueva cartera de Instrumentos financieros (Pasivos)</a:t>
            </a:r>
          </a:p>
        </p:txBody>
      </p:sp>
      <p:sp>
        <p:nvSpPr>
          <p:cNvPr id="8" name="CuadroTexto 7">
            <a:extLst>
              <a:ext uri="{FF2B5EF4-FFF2-40B4-BE49-F238E27FC236}">
                <a16:creationId xmlns:a16="http://schemas.microsoft.com/office/drawing/2014/main" id="{BD6A05B4-5C17-EF0D-1455-13AEF6E73BE0}"/>
              </a:ext>
            </a:extLst>
          </p:cNvPr>
          <p:cNvSpPr txBox="1"/>
          <p:nvPr/>
        </p:nvSpPr>
        <p:spPr>
          <a:xfrm>
            <a:off x="341530" y="760879"/>
            <a:ext cx="8280920" cy="58477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D64C25"/>
              </a:buClr>
              <a:buSzTx/>
              <a:buFont typeface="Wingdings" panose="05000000000000000000" pitchFamily="2" charset="2"/>
              <a:buChar char="ü"/>
              <a:tabLst/>
              <a:defRPr/>
            </a:pPr>
            <a:endParaRPr kumimoji="0" lang="es-ES" sz="1600" b="1" i="0" u="none" strike="noStrike" kern="1200" cap="none" spc="0" normalizeH="0" baseline="0" noProof="0" dirty="0">
              <a:ln>
                <a:noFill/>
              </a:ln>
              <a:solidFill>
                <a:srgbClr val="D64C25"/>
              </a:solidFill>
              <a:effectLst/>
              <a:uLnTx/>
              <a:uFillTx/>
              <a:latin typeface="Verdana" panose="020B0604030504040204" pitchFamily="34" charset="0"/>
              <a:ea typeface="Verdana" panose="020B0604030504040204" pitchFamily="34" charset="0"/>
              <a:cs typeface="+mn-cs"/>
            </a:endParaRPr>
          </a:p>
          <a:p>
            <a:pPr marL="257175" marR="0" lvl="1" indent="0" algn="just" defTabSz="914400" rtl="0" eaLnBrk="1" fontAlgn="auto" latinLnBrk="0" hangingPunct="1">
              <a:lnSpc>
                <a:spcPct val="100000"/>
              </a:lnSpc>
              <a:spcBef>
                <a:spcPts val="0"/>
              </a:spcBef>
              <a:spcAft>
                <a:spcPts val="0"/>
              </a:spcAft>
              <a:buClr>
                <a:srgbClr val="D64C25"/>
              </a:buClr>
              <a:buSzTx/>
              <a:tabLst/>
              <a:defRPr/>
            </a:pPr>
            <a:endParaRPr kumimoji="0" lang="es-E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aphicFrame>
        <p:nvGraphicFramePr>
          <p:cNvPr id="10" name="Diagrama 9">
            <a:extLst>
              <a:ext uri="{FF2B5EF4-FFF2-40B4-BE49-F238E27FC236}">
                <a16:creationId xmlns:a16="http://schemas.microsoft.com/office/drawing/2014/main" id="{27AE1932-625A-6F73-F5BA-09C1D3F780B7}"/>
              </a:ext>
            </a:extLst>
          </p:cNvPr>
          <p:cNvGraphicFramePr/>
          <p:nvPr>
            <p:extLst>
              <p:ext uri="{D42A27DB-BD31-4B8C-83A1-F6EECF244321}">
                <p14:modId xmlns:p14="http://schemas.microsoft.com/office/powerpoint/2010/main" val="120158218"/>
              </p:ext>
            </p:extLst>
          </p:nvPr>
        </p:nvGraphicFramePr>
        <p:xfrm>
          <a:off x="521549" y="760879"/>
          <a:ext cx="7818887" cy="3621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6742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669</TotalTime>
  <Words>3344</Words>
  <Application>Microsoft Office PowerPoint</Application>
  <PresentationFormat>Presentación en pantalla (16:9)</PresentationFormat>
  <Paragraphs>184</Paragraphs>
  <Slides>19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Courier New</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OTERO;AGTL S.L.</dc:creator>
  <cp:lastModifiedBy>SEC TÉCNICO EC</cp:lastModifiedBy>
  <cp:revision>34</cp:revision>
  <cp:lastPrinted>2022-07-12T06:00:06Z</cp:lastPrinted>
  <dcterms:created xsi:type="dcterms:W3CDTF">2022-01-23T19:05:20Z</dcterms:created>
  <dcterms:modified xsi:type="dcterms:W3CDTF">2022-07-12T06:07:01Z</dcterms:modified>
</cp:coreProperties>
</file>